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307" r:id="rId4"/>
    <p:sldId id="308" r:id="rId5"/>
    <p:sldId id="309" r:id="rId6"/>
    <p:sldId id="282" r:id="rId7"/>
    <p:sldId id="300" r:id="rId8"/>
    <p:sldId id="281" r:id="rId9"/>
    <p:sldId id="310" r:id="rId10"/>
    <p:sldId id="284" r:id="rId11"/>
    <p:sldId id="285" r:id="rId12"/>
    <p:sldId id="286" r:id="rId13"/>
    <p:sldId id="287" r:id="rId14"/>
    <p:sldId id="301" r:id="rId15"/>
    <p:sldId id="288" r:id="rId16"/>
    <p:sldId id="302" r:id="rId17"/>
    <p:sldId id="312" r:id="rId18"/>
    <p:sldId id="313" r:id="rId19"/>
    <p:sldId id="314" r:id="rId20"/>
    <p:sldId id="315" r:id="rId21"/>
    <p:sldId id="316" r:id="rId22"/>
    <p:sldId id="317" r:id="rId23"/>
    <p:sldId id="318" r:id="rId24"/>
    <p:sldId id="311" r:id="rId25"/>
    <p:sldId id="319" r:id="rId26"/>
    <p:sldId id="266" r:id="rId27"/>
    <p:sldId id="276" r:id="rId28"/>
    <p:sldId id="304" r:id="rId29"/>
    <p:sldId id="277" r:id="rId30"/>
    <p:sldId id="279" r:id="rId31"/>
    <p:sldId id="298" r:id="rId32"/>
    <p:sldId id="306" r:id="rId33"/>
    <p:sldId id="289" r:id="rId34"/>
    <p:sldId id="280" r:id="rId35"/>
    <p:sldId id="305" r:id="rId36"/>
    <p:sldId id="291" r:id="rId37"/>
    <p:sldId id="292" r:id="rId38"/>
    <p:sldId id="293" r:id="rId39"/>
    <p:sldId id="295" r:id="rId40"/>
    <p:sldId id="294" r:id="rId41"/>
    <p:sldId id="283" r:id="rId42"/>
    <p:sldId id="290" r:id="rId43"/>
    <p:sldId id="258" r:id="rId44"/>
    <p:sldId id="259" r:id="rId45"/>
    <p:sldId id="296" r:id="rId46"/>
    <p:sldId id="29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2"/>
    <p:restoredTop sz="96281"/>
  </p:normalViewPr>
  <p:slideViewPr>
    <p:cSldViewPr snapToGrid="0" snapToObjects="1">
      <p:cViewPr varScale="1">
        <p:scale>
          <a:sx n="127" d="100"/>
          <a:sy n="127" d="100"/>
        </p:scale>
        <p:origin x="11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08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47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9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21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20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46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41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24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83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63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DBB9F-8156-4E48-842B-0A448FFC700D}" type="datetimeFigureOut">
              <a:rPr lang="en-US" smtClean="0">
                <a:solidFill>
                  <a:prstClr val="black">
                    <a:tint val="75000"/>
                  </a:prstClr>
                </a:solidFill>
              </a:rPr>
              <a:pPr/>
              <a:t>5/23/24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04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extraintra.nl/article/towards-new-schools/essay-6-tender-attunement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hkw.de/en/app/mediathek/audio/75567"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hyperlink" Target="https://www.zhdk.ch/forschungsprojekt/bilder-verstehen-zur-visual-literacy-in-der-schweiz-am-beispiel-der-fotografie-im-musealen-kontext-42645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zhdk.ch/forschungsprojekt/bilder-verstehen-zur-visual-literacy-in-der-schweiz-am-beispiel-der-fotografie-im-musealen-kontext-42645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ABF10-213C-6442-BDE4-BCE9F1AFB5E1}"/>
              </a:ext>
            </a:extLst>
          </p:cNvPr>
          <p:cNvPicPr>
            <a:picLocks noChangeAspect="1"/>
          </p:cNvPicPr>
          <p:nvPr/>
        </p:nvPicPr>
        <p:blipFill>
          <a:blip r:embed="rId2"/>
          <a:stretch>
            <a:fillRect/>
          </a:stretch>
        </p:blipFill>
        <p:spPr>
          <a:xfrm>
            <a:off x="-239777" y="0"/>
            <a:ext cx="9583360" cy="6857999"/>
          </a:xfrm>
          <a:prstGeom prst="rect">
            <a:avLst/>
          </a:prstGeom>
        </p:spPr>
      </p:pic>
      <p:sp>
        <p:nvSpPr>
          <p:cNvPr id="2" name="Title 1">
            <a:extLst>
              <a:ext uri="{FF2B5EF4-FFF2-40B4-BE49-F238E27FC236}">
                <a16:creationId xmlns:a16="http://schemas.microsoft.com/office/drawing/2014/main" id="{34B816F9-5BFC-5942-996B-4D44C8A99F1C}"/>
              </a:ext>
            </a:extLst>
          </p:cNvPr>
          <p:cNvSpPr>
            <a:spLocks noGrp="1"/>
          </p:cNvSpPr>
          <p:nvPr>
            <p:ph type="ctrTitle"/>
          </p:nvPr>
        </p:nvSpPr>
        <p:spPr>
          <a:xfrm>
            <a:off x="-660680" y="301625"/>
            <a:ext cx="7772400" cy="1470025"/>
          </a:xfrm>
        </p:spPr>
        <p:txBody>
          <a:bodyPr/>
          <a:lstStyle/>
          <a:p>
            <a:r>
              <a:rPr lang="en-US" dirty="0"/>
              <a:t>Corporeal Literacies</a:t>
            </a:r>
          </a:p>
        </p:txBody>
      </p:sp>
      <p:sp>
        <p:nvSpPr>
          <p:cNvPr id="3" name="Subtitle 2">
            <a:extLst>
              <a:ext uri="{FF2B5EF4-FFF2-40B4-BE49-F238E27FC236}">
                <a16:creationId xmlns:a16="http://schemas.microsoft.com/office/drawing/2014/main" id="{C3DA1297-A959-5844-9C64-C32A1859ABD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7790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87A2-8AE3-B94C-AD45-1D93A5BE95D9}"/>
              </a:ext>
            </a:extLst>
          </p:cNvPr>
          <p:cNvSpPr>
            <a:spLocks noGrp="1"/>
          </p:cNvSpPr>
          <p:nvPr>
            <p:ph type="title"/>
          </p:nvPr>
        </p:nvSpPr>
        <p:spPr/>
        <p:txBody>
          <a:bodyPr/>
          <a:lstStyle/>
          <a:p>
            <a:r>
              <a:rPr lang="en-US" dirty="0"/>
              <a:t>Literacy Disembodied?</a:t>
            </a:r>
          </a:p>
        </p:txBody>
      </p:sp>
      <p:sp>
        <p:nvSpPr>
          <p:cNvPr id="3" name="Content Placeholder 2">
            <a:extLst>
              <a:ext uri="{FF2B5EF4-FFF2-40B4-BE49-F238E27FC236}">
                <a16:creationId xmlns:a16="http://schemas.microsoft.com/office/drawing/2014/main" id="{9D5C7E08-14D3-8241-98C4-52587D35F987}"/>
              </a:ext>
            </a:extLst>
          </p:cNvPr>
          <p:cNvSpPr>
            <a:spLocks noGrp="1"/>
          </p:cNvSpPr>
          <p:nvPr>
            <p:ph idx="1"/>
          </p:nvPr>
        </p:nvSpPr>
        <p:spPr/>
        <p:txBody>
          <a:bodyPr>
            <a:normAutofit fontScale="70000" lnSpcReduction="20000"/>
          </a:bodyPr>
          <a:lstStyle/>
          <a:p>
            <a:pPr marL="0" indent="0">
              <a:buNone/>
            </a:pPr>
            <a:r>
              <a:rPr lang="en-US" dirty="0">
                <a:latin typeface="Calibri Light" panose="020F0302020204030204" pitchFamily="34" charset="0"/>
                <a:cs typeface="Calibri Light" panose="020F0302020204030204" pitchFamily="34" charset="0"/>
              </a:rPr>
              <a:t>“Popular and specialist notions of literacy alike conceive of </a:t>
            </a:r>
            <a:r>
              <a:rPr lang="en-US" b="1" dirty="0">
                <a:latin typeface="Calibri Light" panose="020F0302020204030204" pitchFamily="34" charset="0"/>
                <a:cs typeface="Calibri Light" panose="020F0302020204030204" pitchFamily="34" charset="0"/>
              </a:rPr>
              <a:t>the human body as physically and socially detached from literate practice</a:t>
            </a:r>
            <a:r>
              <a:rPr lang="en-US" dirty="0">
                <a:latin typeface="Calibri Light" panose="020F0302020204030204" pitchFamily="34" charset="0"/>
                <a:cs typeface="Calibri Light" panose="020F0302020204030204" pitchFamily="34" charset="0"/>
              </a:rPr>
              <a:t>. Though literacy cannot be taught or practiced without bodies, bodies have rarely been considered as a relevant dimension of literacy theory. … </a:t>
            </a:r>
          </a:p>
          <a:p>
            <a:pPr marL="0" indent="0">
              <a:buNone/>
            </a:pPr>
            <a:r>
              <a:rPr lang="en-US" dirty="0">
                <a:latin typeface="Calibri Light" panose="020F0302020204030204" pitchFamily="34" charset="0"/>
                <a:cs typeface="Calibri Light" panose="020F0302020204030204" pitchFamily="34" charset="0"/>
              </a:rPr>
              <a:t>A mark of </a:t>
            </a:r>
            <a:r>
              <a:rPr lang="en-US" b="1" dirty="0">
                <a:latin typeface="Calibri Light" panose="020F0302020204030204" pitchFamily="34" charset="0"/>
                <a:cs typeface="Calibri Light" panose="020F0302020204030204" pitchFamily="34" charset="0"/>
              </a:rPr>
              <a:t>literate competence is skill in disguising or erasing the contribution of one's own body to the process of textual production and practice</a:t>
            </a:r>
            <a:r>
              <a:rPr lang="en-US" dirty="0">
                <a:latin typeface="Calibri Light" panose="020F0302020204030204" pitchFamily="34" charset="0"/>
                <a:cs typeface="Calibri Light" panose="020F0302020204030204" pitchFamily="34" charset="0"/>
              </a:rPr>
              <a:t>. A mark of literate power is the </a:t>
            </a:r>
            <a:r>
              <a:rPr lang="en-US" b="1" dirty="0">
                <a:latin typeface="Calibri Light" panose="020F0302020204030204" pitchFamily="34" charset="0"/>
                <a:cs typeface="Calibri Light" panose="020F0302020204030204" pitchFamily="34" charset="0"/>
              </a:rPr>
              <a:t>freedom to command other bodies for textual display or concealment</a:t>
            </a:r>
            <a:r>
              <a:rPr lang="en-US" dirty="0">
                <a:latin typeface="Calibri Light" panose="020F0302020204030204" pitchFamily="34" charset="0"/>
                <a:cs typeface="Calibri Light" panose="020F0302020204030204" pitchFamily="34" charset="0"/>
              </a:rPr>
              <a:t>, as the occasion warrants. In this paper we will use the term embodied literacy to refer to the set of bodily routines associated with text in the service of social stratification. … </a:t>
            </a:r>
            <a:r>
              <a:rPr lang="en-US" b="1" u="sng" dirty="0">
                <a:latin typeface="Calibri Light" panose="020F0302020204030204" pitchFamily="34" charset="0"/>
                <a:cs typeface="Calibri Light" panose="020F0302020204030204" pitchFamily="34" charset="0"/>
              </a:rPr>
              <a:t>Literacy</a:t>
            </a:r>
            <a:r>
              <a:rPr lang="en-US" b="1" dirty="0">
                <a:latin typeface="Calibri Light" panose="020F0302020204030204" pitchFamily="34" charset="0"/>
                <a:cs typeface="Calibri Light" panose="020F0302020204030204" pitchFamily="34" charset="0"/>
              </a:rPr>
              <a:t> we conceive to be a set of variable and culturally specific techniques for organizing, expressing, and performing social relationships around the interaction of texts and bodies</a:t>
            </a:r>
            <a:r>
              <a:rPr lang="en-US" dirty="0">
                <a:latin typeface="Calibri Light" panose="020F0302020204030204" pitchFamily="34" charset="0"/>
                <a:cs typeface="Calibri Light" panose="020F0302020204030204" pitchFamily="34" charset="0"/>
              </a:rPr>
              <a:t>.” (Carolyn Marvin, 129)</a:t>
            </a:r>
          </a:p>
        </p:txBody>
      </p:sp>
    </p:spTree>
    <p:extLst>
      <p:ext uri="{BB962C8B-B14F-4D97-AF65-F5344CB8AC3E}">
        <p14:creationId xmlns:p14="http://schemas.microsoft.com/office/powerpoint/2010/main" val="161262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58FFA5-8AE5-B74C-8E35-634F1A98A969}"/>
              </a:ext>
            </a:extLst>
          </p:cNvPr>
          <p:cNvSpPr>
            <a:spLocks noGrp="1"/>
          </p:cNvSpPr>
          <p:nvPr>
            <p:ph idx="1"/>
          </p:nvPr>
        </p:nvSpPr>
        <p:spPr>
          <a:xfrm>
            <a:off x="457200" y="1657978"/>
            <a:ext cx="8229600" cy="4468186"/>
          </a:xfrm>
        </p:spPr>
        <p:txBody>
          <a:bodyPr>
            <a:normAutofit fontScale="92500" lnSpcReduction="10000"/>
          </a:bodyPr>
          <a:lstStyle/>
          <a:p>
            <a:pPr marL="0" indent="0">
              <a:buNone/>
            </a:pPr>
            <a:r>
              <a:rPr lang="en-US" dirty="0">
                <a:latin typeface="Calibri Light" panose="020F0302020204030204" pitchFamily="34" charset="0"/>
                <a:cs typeface="Calibri Light" panose="020F0302020204030204" pitchFamily="34" charset="0"/>
              </a:rPr>
              <a:t>“Efforts to </a:t>
            </a:r>
            <a:r>
              <a:rPr lang="en-US" b="1" dirty="0">
                <a:latin typeface="Calibri Light" panose="020F0302020204030204" pitchFamily="34" charset="0"/>
                <a:cs typeface="Calibri Light" panose="020F0302020204030204" pitchFamily="34" charset="0"/>
              </a:rPr>
              <a:t>eliminate evidence of the body's contribution to textual production </a:t>
            </a:r>
            <a:r>
              <a:rPr lang="en-US" dirty="0">
                <a:latin typeface="Calibri Light" panose="020F0302020204030204" pitchFamily="34" charset="0"/>
                <a:cs typeface="Calibri Light" panose="020F0302020204030204" pitchFamily="34" charset="0"/>
              </a:rPr>
              <a:t>are efforts to minimize the visibility of the body in literate practice and to </a:t>
            </a:r>
            <a:r>
              <a:rPr lang="en-US" b="1" dirty="0">
                <a:latin typeface="Calibri Light" panose="020F0302020204030204" pitchFamily="34" charset="0"/>
                <a:cs typeface="Calibri Light" panose="020F0302020204030204" pitchFamily="34" charset="0"/>
              </a:rPr>
              <a:t>reject certain classes of socially despised bodies</a:t>
            </a:r>
            <a:r>
              <a:rPr lang="en-US" dirty="0">
                <a:latin typeface="Calibri Light" panose="020F0302020204030204" pitchFamily="34" charset="0"/>
                <a:cs typeface="Calibri Light" panose="020F0302020204030204" pitchFamily="34" charset="0"/>
              </a:rPr>
              <a:t>…. In the economy of signs that regulates the relationship between body and text, the body is depicted as struggling against text. </a:t>
            </a:r>
            <a:r>
              <a:rPr lang="en-US" b="1" dirty="0">
                <a:latin typeface="Calibri Light" panose="020F0302020204030204" pitchFamily="34" charset="0"/>
                <a:cs typeface="Calibri Light" panose="020F0302020204030204" pitchFamily="34" charset="0"/>
              </a:rPr>
              <a:t>Those who are literate struggle with their own bodies, or with the bodies of those whose illiteracy is taken as a sign that they are in need of control</a:t>
            </a:r>
            <a:r>
              <a:rPr lang="en-US" dirty="0">
                <a:latin typeface="Calibri Light" panose="020F0302020204030204" pitchFamily="34" charset="0"/>
                <a:cs typeface="Calibri Light" panose="020F0302020204030204" pitchFamily="34" charset="0"/>
              </a:rPr>
              <a:t>.” (Marvin,  131)</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6A9F637F-4731-F348-925A-B67A55D1AD96}"/>
              </a:ext>
            </a:extLst>
          </p:cNvPr>
          <p:cNvSpPr txBox="1"/>
          <p:nvPr/>
        </p:nvSpPr>
        <p:spPr>
          <a:xfrm>
            <a:off x="1746322" y="401936"/>
            <a:ext cx="5938805" cy="954107"/>
          </a:xfrm>
          <a:prstGeom prst="rect">
            <a:avLst/>
          </a:prstGeom>
          <a:noFill/>
        </p:spPr>
        <p:txBody>
          <a:bodyPr wrap="none" rtlCol="0">
            <a:spAutoFit/>
          </a:bodyPr>
          <a:lstStyle/>
          <a:p>
            <a:r>
              <a:rPr lang="en-US" sz="2800" b="1" dirty="0"/>
              <a:t>Socio-political dimensions of literacy’s </a:t>
            </a:r>
          </a:p>
          <a:p>
            <a:pPr algn="ctr"/>
            <a:r>
              <a:rPr lang="en-US" sz="2800" b="1" dirty="0"/>
              <a:t>disembodied practice</a:t>
            </a:r>
          </a:p>
        </p:txBody>
      </p:sp>
    </p:spTree>
    <p:extLst>
      <p:ext uri="{BB962C8B-B14F-4D97-AF65-F5344CB8AC3E}">
        <p14:creationId xmlns:p14="http://schemas.microsoft.com/office/powerpoint/2010/main" val="123525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4869-02BA-8F42-BF74-DFEFAB8B97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8177EFE-A543-6D43-995A-16D004AA02FA}"/>
              </a:ext>
            </a:extLst>
          </p:cNvPr>
          <p:cNvSpPr>
            <a:spLocks noGrp="1"/>
          </p:cNvSpPr>
          <p:nvPr>
            <p:ph idx="1"/>
          </p:nvPr>
        </p:nvSpPr>
        <p:spPr/>
        <p:txBody>
          <a:bodyPr>
            <a:normAutofit fontScale="70000" lnSpcReduction="20000"/>
          </a:bodyPr>
          <a:lstStyle/>
          <a:p>
            <a:pPr marL="0" indent="0">
              <a:buNone/>
            </a:pPr>
            <a:r>
              <a:rPr lang="en-US" dirty="0">
                <a:latin typeface="Calibri Light" panose="020F0302020204030204" pitchFamily="34" charset="0"/>
                <a:cs typeface="Calibri Light" panose="020F0302020204030204" pitchFamily="34" charset="0"/>
              </a:rPr>
              <a:t>“At its most formal and scholarly, prose has traditionally been distinguished from speech, or language in which bodily agency is undeniable, by </a:t>
            </a:r>
            <a:r>
              <a:rPr lang="en-US" b="1" dirty="0">
                <a:latin typeface="Calibri Light" panose="020F0302020204030204" pitchFamily="34" charset="0"/>
                <a:cs typeface="Calibri Light" panose="020F0302020204030204" pitchFamily="34" charset="0"/>
              </a:rPr>
              <a:t>displaying no trace of dialect, pitch, gender</a:t>
            </a:r>
            <a:r>
              <a:rPr lang="en-US" dirty="0">
                <a:latin typeface="Calibri Light" panose="020F0302020204030204" pitchFamily="34" charset="0"/>
                <a:cs typeface="Calibri Light" panose="020F0302020204030204" pitchFamily="34" charset="0"/>
              </a:rPr>
              <a:t>,· none of the </a:t>
            </a:r>
            <a:r>
              <a:rPr lang="en-US" b="1" dirty="0">
                <a:latin typeface="Calibri Light" panose="020F0302020204030204" pitchFamily="34" charset="0"/>
                <a:cs typeface="Calibri Light" panose="020F0302020204030204" pitchFamily="34" charset="0"/>
              </a:rPr>
              <a:t>vocal hesitancies </a:t>
            </a:r>
            <a:r>
              <a:rPr lang="en-US" dirty="0">
                <a:latin typeface="Calibri Light" panose="020F0302020204030204" pitchFamily="34" charset="0"/>
                <a:cs typeface="Calibri Light" panose="020F0302020204030204" pitchFamily="34" charset="0"/>
              </a:rPr>
              <a:t>that characterize speech and, above all, no trace of the physical agony of composing it. Well-formed prose should contain no evidence of sleepless nights, binged food, filled ashtrays, or hair ruffled in the service of arranging resistant letters on the page.· While the .mind is actively engaged in reading and writing, the body is bullied, unnaturally, into quiescence. </a:t>
            </a:r>
            <a:r>
              <a:rPr lang="en-US" b="1" dirty="0">
                <a:latin typeface="Calibri Light" panose="020F0302020204030204" pitchFamily="34" charset="0"/>
                <a:cs typeface="Calibri Light" panose="020F0302020204030204" pitchFamily="34" charset="0"/>
              </a:rPr>
              <a:t>It rebels and behaves badly</a:t>
            </a:r>
            <a:r>
              <a:rPr lang="en-US" dirty="0">
                <a:latin typeface="Calibri Light" panose="020F0302020204030204" pitchFamily="34" charset="0"/>
                <a:cs typeface="Calibri Light" panose="020F0302020204030204" pitchFamily="34" charset="0"/>
              </a:rPr>
              <a:t>…. ” (Marvin, 131)</a:t>
            </a:r>
          </a:p>
          <a:p>
            <a:pPr marL="0" indent="0">
              <a:buNone/>
            </a:pPr>
            <a:endParaRPr lang="en-US" dirty="0">
              <a:latin typeface="Calibri Light" panose="020F0302020204030204" pitchFamily="34" charset="0"/>
              <a:cs typeface="Calibri Light" panose="020F0302020204030204" pitchFamily="34" charset="0"/>
            </a:endParaRPr>
          </a:p>
          <a:p>
            <a:pPr marL="0" indent="0">
              <a:buNone/>
            </a:pPr>
            <a:r>
              <a:rPr lang="en-US" dirty="0">
                <a:latin typeface="Calibri Light" panose="020F0302020204030204" pitchFamily="34" charset="0"/>
                <a:cs typeface="Calibri Light" panose="020F0302020204030204" pitchFamily="34" charset="0"/>
              </a:rPr>
              <a:t>“Literate acts aim at dissociating mind from body. To practice literacy is, at the very least, to disguise and repudiate the body. At most, it is to damage or destroy it physically, morally, and emotionally.” (Marvin, 132)</a:t>
            </a:r>
          </a:p>
          <a:p>
            <a:pPr marL="0" indent="0">
              <a:buNone/>
            </a:pPr>
            <a:endParaRPr lang="en-US" dirty="0"/>
          </a:p>
        </p:txBody>
      </p:sp>
    </p:spTree>
    <p:extLst>
      <p:ext uri="{BB962C8B-B14F-4D97-AF65-F5344CB8AC3E}">
        <p14:creationId xmlns:p14="http://schemas.microsoft.com/office/powerpoint/2010/main" val="417086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664-DC7B-024E-BBC2-2CA00E522A9B}"/>
              </a:ext>
            </a:extLst>
          </p:cNvPr>
          <p:cNvSpPr>
            <a:spLocks noGrp="1"/>
          </p:cNvSpPr>
          <p:nvPr>
            <p:ph type="title"/>
          </p:nvPr>
        </p:nvSpPr>
        <p:spPr/>
        <p:txBody>
          <a:bodyPr/>
          <a:lstStyle/>
          <a:p>
            <a:r>
              <a:rPr lang="en-US" dirty="0"/>
              <a:t>Corporeal Literacy</a:t>
            </a:r>
          </a:p>
        </p:txBody>
      </p:sp>
      <p:sp>
        <p:nvSpPr>
          <p:cNvPr id="3" name="Content Placeholder 2">
            <a:extLst>
              <a:ext uri="{FF2B5EF4-FFF2-40B4-BE49-F238E27FC236}">
                <a16:creationId xmlns:a16="http://schemas.microsoft.com/office/drawing/2014/main" id="{78EF17EE-39F5-4747-BDAC-7C8997EAF78E}"/>
              </a:ext>
            </a:extLst>
          </p:cNvPr>
          <p:cNvSpPr>
            <a:spLocks noGrp="1"/>
          </p:cNvSpPr>
          <p:nvPr>
            <p:ph idx="1"/>
          </p:nvPr>
        </p:nvSpPr>
        <p:spPr/>
        <p:txBody>
          <a:bodyPr>
            <a:normAutofit fontScale="92500" lnSpcReduction="20000"/>
          </a:bodyPr>
          <a:lstStyle/>
          <a:p>
            <a:pPr marL="0" indent="0">
              <a:buNone/>
            </a:pPr>
            <a:r>
              <a:rPr lang="de-DE" dirty="0">
                <a:latin typeface="Calibri Light" panose="020F0302020204030204" pitchFamily="34" charset="0"/>
                <a:cs typeface="Calibri Light" panose="020F0302020204030204" pitchFamily="34" charset="0"/>
              </a:rPr>
              <a:t>„Anders als ‚Medien‘ in Medienkompetenz, bezeichnet ‚körperlich‘ in körperlicher </a:t>
            </a:r>
            <a:r>
              <a:rPr lang="de-DE" dirty="0" err="1">
                <a:latin typeface="Calibri Light" panose="020F0302020204030204" pitchFamily="34" charset="0"/>
                <a:cs typeface="Calibri Light" panose="020F0302020204030204" pitchFamily="34" charset="0"/>
              </a:rPr>
              <a:t>Literalität</a:t>
            </a:r>
            <a:r>
              <a:rPr lang="de-DE" dirty="0">
                <a:latin typeface="Calibri Light" panose="020F0302020204030204" pitchFamily="34" charset="0"/>
                <a:cs typeface="Calibri Light" panose="020F0302020204030204" pitchFamily="34" charset="0"/>
              </a:rPr>
              <a:t> nicht eine Kategorie von Information oder einen Aspekt von gelesenen Objekten, sondern verweist auf die </a:t>
            </a:r>
            <a:r>
              <a:rPr lang="de-DE" b="1" dirty="0">
                <a:latin typeface="Calibri Light" panose="020F0302020204030204" pitchFamily="34" charset="0"/>
                <a:cs typeface="Calibri Light" panose="020F0302020204030204" pitchFamily="34" charset="0"/>
              </a:rPr>
              <a:t>körperliche Dimension von Wahrnehmung und Sinngebung </a:t>
            </a:r>
            <a:r>
              <a:rPr lang="de-DE" dirty="0">
                <a:latin typeface="Calibri Light" panose="020F0302020204030204" pitchFamily="34" charset="0"/>
                <a:cs typeface="Calibri Light" panose="020F0302020204030204" pitchFamily="34" charset="0"/>
              </a:rPr>
              <a:t>und darauf, wie diese Dimensionen durch praktisches Handeln, durch den Angebotscharakter von Werkzeugen und Technologien, durch die Umgebungen, auf die Menschen sich einlassen, und gleichfalls durch in Fleisch und Blut übergegangene Gewohnheiten geprägt werden.“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31) </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39159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664-DC7B-024E-BBC2-2CA00E522A9B}"/>
              </a:ext>
            </a:extLst>
          </p:cNvPr>
          <p:cNvSpPr>
            <a:spLocks noGrp="1"/>
          </p:cNvSpPr>
          <p:nvPr>
            <p:ph type="title"/>
          </p:nvPr>
        </p:nvSpPr>
        <p:spPr/>
        <p:txBody>
          <a:bodyPr/>
          <a:lstStyle/>
          <a:p>
            <a:r>
              <a:rPr lang="en-US" dirty="0"/>
              <a:t>Corporeal Literacy</a:t>
            </a:r>
          </a:p>
        </p:txBody>
      </p:sp>
      <p:sp>
        <p:nvSpPr>
          <p:cNvPr id="3" name="Content Placeholder 2">
            <a:extLst>
              <a:ext uri="{FF2B5EF4-FFF2-40B4-BE49-F238E27FC236}">
                <a16:creationId xmlns:a16="http://schemas.microsoft.com/office/drawing/2014/main" id="{78EF17EE-39F5-4747-BDAC-7C8997EAF78E}"/>
              </a:ext>
            </a:extLst>
          </p:cNvPr>
          <p:cNvSpPr>
            <a:spLocks noGrp="1"/>
          </p:cNvSpPr>
          <p:nvPr>
            <p:ph idx="1"/>
          </p:nvPr>
        </p:nvSpPr>
        <p:spPr/>
        <p:txBody>
          <a:bodyPr>
            <a:normAutofit fontScale="92500" lnSpcReduction="10000"/>
          </a:bodyPr>
          <a:lstStyle/>
          <a:p>
            <a:pPr marL="0" indent="0">
              <a:buNone/>
            </a:pPr>
            <a:r>
              <a:rPr lang="de-DE" dirty="0">
                <a:latin typeface="Calibri Light" panose="020F0302020204030204" pitchFamily="34" charset="0"/>
                <a:cs typeface="Calibri Light" panose="020F0302020204030204" pitchFamily="34" charset="0"/>
              </a:rPr>
              <a:t>„</a:t>
            </a:r>
            <a:r>
              <a:rPr lang="de-DE" dirty="0" err="1">
                <a:latin typeface="Calibri Light" panose="020F0302020204030204" pitchFamily="34" charset="0"/>
                <a:cs typeface="Calibri Light" panose="020F0302020204030204" pitchFamily="34" charset="0"/>
              </a:rPr>
              <a:t>Unlike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does</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denote</a:t>
            </a:r>
            <a:r>
              <a:rPr lang="de-DE" dirty="0">
                <a:latin typeface="Calibri Light" panose="020F0302020204030204" pitchFamily="34" charset="0"/>
                <a:cs typeface="Calibri Light" panose="020F0302020204030204" pitchFamily="34" charset="0"/>
              </a:rPr>
              <a:t> a </a:t>
            </a:r>
            <a:r>
              <a:rPr lang="de-DE" dirty="0" err="1">
                <a:latin typeface="Calibri Light" panose="020F0302020204030204" pitchFamily="34" charset="0"/>
                <a:cs typeface="Calibri Light" panose="020F0302020204030204" pitchFamily="34" charset="0"/>
              </a:rPr>
              <a:t>class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information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an </a:t>
            </a:r>
            <a:r>
              <a:rPr lang="de-DE" dirty="0" err="1">
                <a:latin typeface="Calibri Light" panose="020F0302020204030204" pitchFamily="34" charset="0"/>
                <a:cs typeface="Calibri Light" panose="020F0302020204030204" pitchFamily="34" charset="0"/>
              </a:rPr>
              <a:t>aspect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objects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being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read</a:t>
            </a:r>
            <a:r>
              <a:rPr lang="de-DE" dirty="0">
                <a:latin typeface="Calibri Light" panose="020F0302020204030204" pitchFamily="34" charset="0"/>
                <a:cs typeface="Calibri Light" panose="020F0302020204030204" pitchFamily="34" charset="0"/>
              </a:rPr>
              <a:t> but </a:t>
            </a:r>
            <a:r>
              <a:rPr lang="de-DE" dirty="0" err="1">
                <a:latin typeface="Calibri Light" panose="020F0302020204030204" pitchFamily="34" charset="0"/>
                <a:cs typeface="Calibri Light" panose="020F0302020204030204" pitchFamily="34" charset="0"/>
              </a:rPr>
              <a:t>rather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refers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dimensions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perception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sense </a:t>
            </a:r>
            <a:r>
              <a:rPr lang="de-DE" dirty="0" err="1">
                <a:latin typeface="Calibri Light" panose="020F0302020204030204" pitchFamily="34" charset="0"/>
                <a:cs typeface="Calibri Light" panose="020F0302020204030204" pitchFamily="34" charset="0"/>
              </a:rPr>
              <a:t>making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dimensions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informed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practices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doing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affordances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tools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environments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with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which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humans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engage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well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habits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practices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have</a:t>
            </a:r>
            <a:r>
              <a:rPr lang="de-DE" dirty="0">
                <a:latin typeface="Calibri Light" panose="020F0302020204030204" pitchFamily="34" charset="0"/>
                <a:cs typeface="Calibri Light" panose="020F0302020204030204" pitchFamily="34" charset="0"/>
              </a:rPr>
              <a:t> incorporated.“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28-29) </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2312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27926-5F8B-6A46-9E0D-E9835C5D2AA7}"/>
              </a:ext>
            </a:extLst>
          </p:cNvPr>
          <p:cNvSpPr>
            <a:spLocks noGrp="1"/>
          </p:cNvSpPr>
          <p:nvPr>
            <p:ph idx="1"/>
          </p:nvPr>
        </p:nvSpPr>
        <p:spPr>
          <a:xfrm>
            <a:off x="457200" y="572756"/>
            <a:ext cx="8229600" cy="5553407"/>
          </a:xfrm>
        </p:spPr>
        <p:txBody>
          <a:bodyPr>
            <a:normAutofit fontScale="85000" lnSpcReduction="20000"/>
          </a:bodyPr>
          <a:lstStyle/>
          <a:p>
            <a:pPr marL="0" indent="0">
              <a:buNone/>
            </a:pPr>
            <a:r>
              <a:rPr lang="de-DE" dirty="0">
                <a:latin typeface="Calibri Light" panose="020F0302020204030204" pitchFamily="34" charset="0"/>
                <a:cs typeface="Calibri Light" panose="020F0302020204030204" pitchFamily="34" charset="0"/>
              </a:rPr>
              <a:t>„So verstanden, beschreibt die </a:t>
            </a:r>
            <a:r>
              <a:rPr lang="de-DE" dirty="0" err="1">
                <a:latin typeface="Calibri Light" panose="020F0302020204030204" pitchFamily="34" charset="0"/>
                <a:cs typeface="Calibri Light" panose="020F0302020204030204" pitchFamily="34" charset="0"/>
              </a:rPr>
              <a:t>Literalität</a:t>
            </a:r>
            <a:r>
              <a:rPr lang="de-DE" dirty="0">
                <a:latin typeface="Calibri Light" panose="020F0302020204030204" pitchFamily="34" charset="0"/>
                <a:cs typeface="Calibri Light" panose="020F0302020204030204" pitchFamily="34" charset="0"/>
              </a:rPr>
              <a:t> eine situierte Grundbedingung, die daraus resultiert, wie die aus der Benutzung von Schrift und Druck erworbene Fähigkeiten, sobald sie verkörpert sind, </a:t>
            </a:r>
            <a:r>
              <a:rPr lang="de-DE" b="1" dirty="0">
                <a:latin typeface="Calibri Light" panose="020F0302020204030204" pitchFamily="34" charset="0"/>
                <a:cs typeface="Calibri Light" panose="020F0302020204030204" pitchFamily="34" charset="0"/>
              </a:rPr>
              <a:t>die Art und Weise des Verstehens beeinflussen</a:t>
            </a:r>
            <a:r>
              <a:rPr lang="de-DE" dirty="0">
                <a:latin typeface="Calibri Light" panose="020F0302020204030204" pitchFamily="34" charset="0"/>
                <a:cs typeface="Calibri Light" panose="020F0302020204030204" pitchFamily="34" charset="0"/>
              </a:rPr>
              <a:t>, nicht nur des Verstehens von Sprache, sondern auch von anderen Dingen: der Welt, des menschlichen „Selbst“ in all seinen Formen. Auf ähnliche Weise geht es bei der körperlichen </a:t>
            </a:r>
            <a:r>
              <a:rPr lang="de-DE" dirty="0" err="1">
                <a:latin typeface="Calibri Light" panose="020F0302020204030204" pitchFamily="34" charset="0"/>
                <a:cs typeface="Calibri Light" panose="020F0302020204030204" pitchFamily="34" charset="0"/>
              </a:rPr>
              <a:t>Literalität</a:t>
            </a:r>
            <a:r>
              <a:rPr lang="de-DE" dirty="0">
                <a:latin typeface="Calibri Light" panose="020F0302020204030204" pitchFamily="34" charset="0"/>
                <a:cs typeface="Calibri Light" panose="020F0302020204030204" pitchFamily="34" charset="0"/>
              </a:rPr>
              <a:t> nicht darum, wie Sprache Körper beeinflusst oder wie Körper in unsere Sinngewinnung aus Sprache involviert sind. Bei ihr geht es darum, </a:t>
            </a:r>
            <a:r>
              <a:rPr lang="de-DE" b="1" dirty="0">
                <a:latin typeface="Calibri Light" panose="020F0302020204030204" pitchFamily="34" charset="0"/>
                <a:cs typeface="Calibri Light" panose="020F0302020204030204" pitchFamily="34" charset="0"/>
              </a:rPr>
              <a:t>was das Medium von Schrift und Druck (und andere Technologien ebenso) mit Körpern macht, und umgekehrt. </a:t>
            </a:r>
            <a:r>
              <a:rPr lang="de-DE" dirty="0">
                <a:latin typeface="Calibri Light" panose="020F0302020204030204" pitchFamily="34" charset="0"/>
                <a:cs typeface="Calibri Light" panose="020F0302020204030204" pitchFamily="34" charset="0"/>
              </a:rPr>
              <a:t>... Und wie vermitteln zugleich Technologien die Entwicklung neuer kognitiver Wahrnehmungsfähigkeiten und, im erweiterten Sinn, neue Denk- und Vorstellungsweisen?“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35-36)</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9567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27926-5F8B-6A46-9E0D-E9835C5D2AA7}"/>
              </a:ext>
            </a:extLst>
          </p:cNvPr>
          <p:cNvSpPr>
            <a:spLocks noGrp="1"/>
          </p:cNvSpPr>
          <p:nvPr>
            <p:ph idx="1"/>
          </p:nvPr>
        </p:nvSpPr>
        <p:spPr>
          <a:xfrm>
            <a:off x="457200" y="572756"/>
            <a:ext cx="8229600" cy="5553407"/>
          </a:xfrm>
        </p:spPr>
        <p:txBody>
          <a:bodyPr>
            <a:normAutofit fontScale="85000" lnSpcReduction="20000"/>
          </a:bodyPr>
          <a:lstStyle/>
          <a:p>
            <a:pPr marL="0" indent="0">
              <a:buNone/>
            </a:pPr>
            <a:r>
              <a:rPr lang="de-DE" dirty="0">
                <a:latin typeface="Calibri Light" panose="020F0302020204030204" pitchFamily="34" charset="0"/>
                <a:cs typeface="Calibri Light" panose="020F0302020204030204" pitchFamily="34" charset="0"/>
              </a:rPr>
              <a:t>„</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understood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describes</a:t>
            </a:r>
            <a:r>
              <a:rPr lang="de-DE" dirty="0">
                <a:latin typeface="Calibri Light" panose="020F0302020204030204" pitchFamily="34" charset="0"/>
                <a:cs typeface="Calibri Light" panose="020F0302020204030204" pitchFamily="34" charset="0"/>
              </a:rPr>
              <a:t> a </a:t>
            </a:r>
            <a:r>
              <a:rPr lang="de-DE" dirty="0" err="1">
                <a:latin typeface="Calibri Light" panose="020F0302020204030204" pitchFamily="34" charset="0"/>
                <a:cs typeface="Calibri Light" panose="020F0302020204030204" pitchFamily="34" charset="0"/>
              </a:rPr>
              <a:t>situated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condition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that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results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from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once</a:t>
            </a:r>
            <a:r>
              <a:rPr lang="de-DE" dirty="0">
                <a:latin typeface="Calibri Light" panose="020F0302020204030204" pitchFamily="34" charset="0"/>
                <a:cs typeface="Calibri Light" panose="020F0302020204030204" pitchFamily="34" charset="0"/>
              </a:rPr>
              <a:t> incorporated, </a:t>
            </a:r>
            <a:r>
              <a:rPr lang="de-DE" dirty="0" err="1">
                <a:latin typeface="Calibri Light" panose="020F0302020204030204" pitchFamily="34" charset="0"/>
                <a:cs typeface="Calibri Light" panose="020F0302020204030204" pitchFamily="34" charset="0"/>
              </a:rPr>
              <a:t>those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skills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acquired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from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writing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print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affect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modes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understanding</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only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language</a:t>
            </a:r>
            <a:r>
              <a:rPr lang="de-DE" dirty="0">
                <a:latin typeface="Calibri Light" panose="020F0302020204030204" pitchFamily="34" charset="0"/>
                <a:cs typeface="Calibri Light" panose="020F0302020204030204" pitchFamily="34" charset="0"/>
              </a:rPr>
              <a:t> but also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things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world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human ‚</a:t>
            </a:r>
            <a:r>
              <a:rPr lang="de-DE" dirty="0" err="1">
                <a:latin typeface="Calibri Light" panose="020F0302020204030204" pitchFamily="34" charset="0"/>
                <a:cs typeface="Calibri Light" panose="020F0302020204030204" pitchFamily="34" charset="0"/>
              </a:rPr>
              <a:t>selves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Similarly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language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affects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involved</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make</a:t>
            </a:r>
            <a:r>
              <a:rPr lang="de-DE" dirty="0">
                <a:latin typeface="Calibri Light" panose="020F0302020204030204" pitchFamily="34" charset="0"/>
                <a:cs typeface="Calibri Light" panose="020F0302020204030204" pitchFamily="34" charset="0"/>
              </a:rPr>
              <a:t> sense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language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what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medium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writing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print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well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vice </a:t>
            </a:r>
            <a:r>
              <a:rPr lang="de-DE" dirty="0" err="1">
                <a:latin typeface="Calibri Light" panose="020F0302020204030204" pitchFamily="34" charset="0"/>
                <a:cs typeface="Calibri Light" panose="020F0302020204030204" pitchFamily="34" charset="0"/>
              </a:rPr>
              <a:t>versa</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afford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modes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engaging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with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knowledge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that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respond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potential </a:t>
            </a:r>
            <a:r>
              <a:rPr lang="de-DE" dirty="0" err="1">
                <a:latin typeface="Calibri Light" panose="020F0302020204030204" pitchFamily="34" charset="0"/>
                <a:cs typeface="Calibri Light" panose="020F0302020204030204" pitchFamily="34" charset="0"/>
              </a:rPr>
              <a:t>for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perception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understanding</a:t>
            </a:r>
            <a:r>
              <a:rPr lang="de-DE" dirty="0">
                <a:latin typeface="Calibri Light" panose="020F0302020204030204" pitchFamily="34" charset="0"/>
                <a:cs typeface="Calibri Light" panose="020F0302020204030204" pitchFamily="34" charset="0"/>
              </a:rPr>
              <a:t>?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same time,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mediate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development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new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cognitive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perceptual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skills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extension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new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modes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thinking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imagining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32)</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3079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02F0-3712-DF49-8C32-136D14215718}"/>
              </a:ext>
            </a:extLst>
          </p:cNvPr>
          <p:cNvSpPr>
            <a:spLocks noGrp="1"/>
          </p:cNvSpPr>
          <p:nvPr>
            <p:ph type="title"/>
          </p:nvPr>
        </p:nvSpPr>
        <p:spPr/>
        <p:txBody>
          <a:bodyPr>
            <a:normAutofit fontScale="90000"/>
          </a:bodyPr>
          <a:lstStyle/>
          <a:p>
            <a:r>
              <a:rPr lang="en-US" dirty="0"/>
              <a:t>23. Mai 2024</a:t>
            </a:r>
            <a:br>
              <a:rPr lang="en-US" dirty="0"/>
            </a:br>
            <a:r>
              <a:rPr lang="en-US" dirty="0"/>
              <a:t>Reading/Listening</a:t>
            </a:r>
          </a:p>
        </p:txBody>
      </p:sp>
      <p:sp>
        <p:nvSpPr>
          <p:cNvPr id="3" name="Content Placeholder 2">
            <a:extLst>
              <a:ext uri="{FF2B5EF4-FFF2-40B4-BE49-F238E27FC236}">
                <a16:creationId xmlns:a16="http://schemas.microsoft.com/office/drawing/2014/main" id="{B7A3DC05-0101-D647-9342-0F4983421BD2}"/>
              </a:ext>
            </a:extLst>
          </p:cNvPr>
          <p:cNvSpPr>
            <a:spLocks noGrp="1"/>
          </p:cNvSpPr>
          <p:nvPr>
            <p:ph idx="1"/>
          </p:nvPr>
        </p:nvSpPr>
        <p:spPr/>
        <p:txBody>
          <a:bodyPr>
            <a:normAutofit fontScale="85000" lnSpcReduction="10000"/>
          </a:bodyPr>
          <a:lstStyle/>
          <a:p>
            <a:pPr marL="0" indent="0">
              <a:buNone/>
            </a:pPr>
            <a:endParaRPr lang="en-US" dirty="0"/>
          </a:p>
          <a:p>
            <a:pPr marL="0" indent="0">
              <a:buNone/>
            </a:pPr>
            <a:r>
              <a:rPr lang="en-US" dirty="0"/>
              <a:t>“Writing is a relationship with the self, after all. It's a ritual of tuning in and listening to the language inside of us. Those words are power. Power to make sense of ourselves, by ourselves, independent of the system of white supremacy that tells people of color that we have no dignity, no history, no art, no voice.(…) We dare to tune in and listen to our own words, in our own tongues, and translate them onto the page with our own fists.”</a:t>
            </a:r>
          </a:p>
          <a:p>
            <a:pPr marL="0" indent="0">
              <a:buNone/>
            </a:pPr>
            <a:r>
              <a:rPr lang="en-US" dirty="0"/>
              <a:t>(Felicia Rose Chavez: </a:t>
            </a:r>
            <a:r>
              <a:rPr lang="en-US" i="1" dirty="0"/>
              <a:t>The Anti-Racist Writing Workshop. How to Decolonize the Creative Classroom</a:t>
            </a:r>
            <a:r>
              <a:rPr lang="en-US" dirty="0"/>
              <a:t>, p. 98)</a:t>
            </a:r>
          </a:p>
        </p:txBody>
      </p:sp>
    </p:spTree>
    <p:extLst>
      <p:ext uri="{BB962C8B-B14F-4D97-AF65-F5344CB8AC3E}">
        <p14:creationId xmlns:p14="http://schemas.microsoft.com/office/powerpoint/2010/main" val="172617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DAC9-D8C3-9644-AE31-59CA53854E48}"/>
              </a:ext>
            </a:extLst>
          </p:cNvPr>
          <p:cNvSpPr>
            <a:spLocks noGrp="1"/>
          </p:cNvSpPr>
          <p:nvPr>
            <p:ph type="title"/>
          </p:nvPr>
        </p:nvSpPr>
        <p:spPr/>
        <p:txBody>
          <a:bodyPr/>
          <a:lstStyle/>
          <a:p>
            <a:r>
              <a:rPr lang="en-US" dirty="0" err="1"/>
              <a:t>Autotheoretisches</a:t>
            </a:r>
            <a:r>
              <a:rPr lang="en-US" dirty="0"/>
              <a:t> </a:t>
            </a:r>
            <a:r>
              <a:rPr lang="en-US" dirty="0" err="1"/>
              <a:t>Schreiben</a:t>
            </a:r>
            <a:endParaRPr lang="en-US" dirty="0"/>
          </a:p>
        </p:txBody>
      </p:sp>
      <p:sp>
        <p:nvSpPr>
          <p:cNvPr id="3" name="Content Placeholder 2">
            <a:extLst>
              <a:ext uri="{FF2B5EF4-FFF2-40B4-BE49-F238E27FC236}">
                <a16:creationId xmlns:a16="http://schemas.microsoft.com/office/drawing/2014/main" id="{CE8F3437-E9AB-1945-B3FF-3696961BE9A9}"/>
              </a:ext>
            </a:extLst>
          </p:cNvPr>
          <p:cNvSpPr>
            <a:spLocks noGrp="1"/>
          </p:cNvSpPr>
          <p:nvPr>
            <p:ph idx="1"/>
          </p:nvPr>
        </p:nvSpPr>
        <p:spPr/>
        <p:txBody>
          <a:bodyPr>
            <a:normAutofit fontScale="70000" lnSpcReduction="20000"/>
          </a:bodyPr>
          <a:lstStyle/>
          <a:p>
            <a:pPr marL="0" indent="0">
              <a:lnSpc>
                <a:spcPct val="120000"/>
              </a:lnSpc>
              <a:buNone/>
            </a:pPr>
            <a:r>
              <a:rPr lang="en-US" dirty="0">
                <a:latin typeface="Calibri Light" panose="020F0302020204030204" pitchFamily="34" charset="0"/>
                <a:cs typeface="Calibri Light" panose="020F0302020204030204" pitchFamily="34" charset="0"/>
              </a:rPr>
              <a:t>“My whole problem with theoretical structures has to do with their displacement of physicality, as if there is a seepage or a toxicity from the experience of the body that is going to invade language and invalidate theory.” (Carolee Schneemann, </a:t>
            </a:r>
            <a:r>
              <a:rPr lang="en-US" i="1" dirty="0">
                <a:latin typeface="Calibri Light" panose="020F0302020204030204" pitchFamily="34" charset="0"/>
                <a:cs typeface="Calibri Light" panose="020F0302020204030204" pitchFamily="34" charset="0"/>
              </a:rPr>
              <a:t>Imaging Her </a:t>
            </a:r>
            <a:r>
              <a:rPr lang="en-US" i="1" dirty="0" err="1">
                <a:latin typeface="Calibri Light" panose="020F0302020204030204" pitchFamily="34" charset="0"/>
                <a:cs typeface="Calibri Light" panose="020F0302020204030204" pitchFamily="34" charset="0"/>
              </a:rPr>
              <a:t>Erotics</a:t>
            </a:r>
            <a:r>
              <a:rPr lang="en-US" dirty="0">
                <a:latin typeface="Calibri Light" panose="020F0302020204030204" pitchFamily="34" charset="0"/>
                <a:cs typeface="Calibri Light" panose="020F0302020204030204" pitchFamily="34" charset="0"/>
              </a:rPr>
              <a:t>)</a:t>
            </a:r>
          </a:p>
          <a:p>
            <a:pPr marL="0" indent="0">
              <a:buNone/>
            </a:pP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a:p>
            <a:pPr marL="0" indent="0">
              <a:lnSpc>
                <a:spcPct val="120000"/>
              </a:lnSpc>
              <a:buNone/>
            </a:pPr>
            <a:r>
              <a:rPr lang="en-US" dirty="0">
                <a:latin typeface="Calibri Light" panose="020F0302020204030204" pitchFamily="34" charset="0"/>
                <a:cs typeface="Calibri Light" panose="020F0302020204030204" pitchFamily="34" charset="0"/>
              </a:rPr>
              <a:t>“As a way of describing an artist’s or writer’s way of working, </a:t>
            </a:r>
            <a:r>
              <a:rPr lang="en-US" dirty="0" err="1">
                <a:latin typeface="Calibri Light" panose="020F0302020204030204" pitchFamily="34" charset="0"/>
                <a:cs typeface="Calibri Light" panose="020F0302020204030204" pitchFamily="34" charset="0"/>
              </a:rPr>
              <a:t>autotheory</a:t>
            </a:r>
            <a:r>
              <a:rPr lang="en-US" dirty="0">
                <a:latin typeface="Calibri Light" panose="020F0302020204030204" pitchFamily="34" charset="0"/>
                <a:cs typeface="Calibri Light" panose="020F0302020204030204" pitchFamily="34" charset="0"/>
              </a:rPr>
              <a:t> seems a particularly appropriate term for works that exceed existing genre categories and disciplinary bounds, that flourish in the liminal spaces between categories, that reveal the entanglement of research and creation, and that fuse seemingly disparate modes to fresh effects.” (Lauren Fournier, </a:t>
            </a:r>
            <a:r>
              <a:rPr lang="en-US" i="1" dirty="0" err="1">
                <a:latin typeface="Calibri Light" panose="020F0302020204030204" pitchFamily="34" charset="0"/>
                <a:cs typeface="Calibri Light" panose="020F0302020204030204" pitchFamily="34" charset="0"/>
              </a:rPr>
              <a:t>Autotheory</a:t>
            </a:r>
            <a:r>
              <a:rPr lang="en-US" i="1" dirty="0">
                <a:latin typeface="Calibri Light" panose="020F0302020204030204" pitchFamily="34" charset="0"/>
                <a:cs typeface="Calibri Light" panose="020F0302020204030204" pitchFamily="34" charset="0"/>
              </a:rPr>
              <a:t> as Feminist Practice in Art, Writing, and Criticism</a:t>
            </a:r>
            <a:r>
              <a:rPr lang="en-US" dirty="0">
                <a:latin typeface="Calibri Light" panose="020F0302020204030204" pitchFamily="34" charset="0"/>
                <a:cs typeface="Calibri Light" panose="020F0302020204030204" pitchFamily="34" charset="0"/>
              </a:rPr>
              <a:t>)</a:t>
            </a:r>
          </a:p>
          <a:p>
            <a:pPr marL="0" indent="0">
              <a:buNone/>
            </a:pP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4553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7822B-47AA-5044-8069-5CE6008B9B39}"/>
              </a:ext>
            </a:extLst>
          </p:cNvPr>
          <p:cNvSpPr>
            <a:spLocks noGrp="1"/>
          </p:cNvSpPr>
          <p:nvPr>
            <p:ph idx="1"/>
          </p:nvPr>
        </p:nvSpPr>
        <p:spPr>
          <a:xfrm>
            <a:off x="447151" y="653143"/>
            <a:ext cx="8229600" cy="5975438"/>
          </a:xfrm>
        </p:spPr>
        <p:txBody>
          <a:bodyPr>
            <a:normAutofit fontScale="62500" lnSpcReduction="20000"/>
          </a:bodyPr>
          <a:lstStyle/>
          <a:p>
            <a:pPr marL="0" indent="0">
              <a:lnSpc>
                <a:spcPct val="120000"/>
              </a:lnSpc>
              <a:buNone/>
            </a:pPr>
            <a:r>
              <a:rPr lang="en-US" dirty="0">
                <a:latin typeface="Calibri Light" panose="020F0302020204030204" pitchFamily="34" charset="0"/>
                <a:cs typeface="Calibri Light" panose="020F0302020204030204" pitchFamily="34" charset="0"/>
              </a:rPr>
              <a:t>I don’t make a big distinction between writing about “myself” and writing about “larger issues.” (Maybe I’m Emersonian in that way, or just feminist.) - Maggie Nelson, in conversation with Micah McCrary</a:t>
            </a:r>
          </a:p>
          <a:p>
            <a:pPr marL="0" indent="0">
              <a:lnSpc>
                <a:spcPct val="120000"/>
              </a:lnSpc>
              <a:buNone/>
            </a:pPr>
            <a:endParaRPr lang="en-US" dirty="0">
              <a:latin typeface="Calibri Light" panose="020F0302020204030204" pitchFamily="34" charset="0"/>
              <a:cs typeface="Calibri Light" panose="020F0302020204030204" pitchFamily="34" charset="0"/>
            </a:endParaRPr>
          </a:p>
          <a:p>
            <a:pPr marL="0" indent="0">
              <a:lnSpc>
                <a:spcPct val="120000"/>
              </a:lnSpc>
              <a:buNone/>
            </a:pPr>
            <a:endParaRPr lang="en-US" dirty="0">
              <a:latin typeface="Calibri Light" panose="020F0302020204030204" pitchFamily="34" charset="0"/>
              <a:cs typeface="Calibri Light" panose="020F0302020204030204" pitchFamily="34" charset="0"/>
            </a:endParaRPr>
          </a:p>
          <a:p>
            <a:pPr marL="0" indent="0">
              <a:lnSpc>
                <a:spcPct val="120000"/>
              </a:lnSpc>
              <a:buNone/>
            </a:pPr>
            <a:r>
              <a:rPr lang="en-US" dirty="0">
                <a:latin typeface="Calibri Light" panose="020F0302020204030204" pitchFamily="34" charset="0"/>
                <a:cs typeface="Calibri Light" panose="020F0302020204030204" pitchFamily="34" charset="0"/>
              </a:rPr>
              <a:t>The term “</a:t>
            </a:r>
            <a:r>
              <a:rPr lang="en-US" dirty="0" err="1">
                <a:latin typeface="Calibri Light" panose="020F0302020204030204" pitchFamily="34" charset="0"/>
                <a:cs typeface="Calibri Light" panose="020F0302020204030204" pitchFamily="34" charset="0"/>
              </a:rPr>
              <a:t>autotheory</a:t>
            </a:r>
            <a:r>
              <a:rPr lang="en-US" dirty="0">
                <a:latin typeface="Calibri Light" panose="020F0302020204030204" pitchFamily="34" charset="0"/>
                <a:cs typeface="Calibri Light" panose="020F0302020204030204" pitchFamily="34" charset="0"/>
              </a:rPr>
              <a:t>” emerged in the early part of the twenty-first century to describe works of literature, writing, and criticism that integrate autobiography with theory and philosophy in ways that are direct and </a:t>
            </a:r>
            <a:r>
              <a:rPr lang="en-US" dirty="0" err="1">
                <a:latin typeface="Calibri Light" panose="020F0302020204030204" pitchFamily="34" charset="0"/>
                <a:cs typeface="Calibri Light" panose="020F0302020204030204" pitchFamily="34" charset="0"/>
              </a:rPr>
              <a:t>selfaware</a:t>
            </a:r>
            <a:r>
              <a:rPr lang="en-US" dirty="0">
                <a:latin typeface="Calibri Light" panose="020F0302020204030204" pitchFamily="34" charset="0"/>
                <a:cs typeface="Calibri Light" panose="020F0302020204030204" pitchFamily="34" charset="0"/>
              </a:rPr>
              <a:t>. The “memoir with footnotes” would be one example. Most simply, the term refers to the integration of theory and philosophy with autobiography, the body, and other so-called personal and explicitly subjective modes. It is a term that describes a self-conscious way of engaging with theory—as a discourse, frame, or mode of thinking and practice—alongside lived experience and subjective embodiment, something very much in the Zeitgeist of cultural production today— especially in feminist, queer, and BIPOC—Black, Indigenous, and people of color—spaces that live on the edges of art and academia. (Lauren Fournier, </a:t>
            </a:r>
            <a:r>
              <a:rPr lang="en-US" i="1" dirty="0" err="1">
                <a:latin typeface="Calibri Light" panose="020F0302020204030204" pitchFamily="34" charset="0"/>
                <a:cs typeface="Calibri Light" panose="020F0302020204030204" pitchFamily="34" charset="0"/>
              </a:rPr>
              <a:t>Autotheory</a:t>
            </a:r>
            <a:r>
              <a:rPr lang="en-US" i="1" dirty="0">
                <a:latin typeface="Calibri Light" panose="020F0302020204030204" pitchFamily="34" charset="0"/>
                <a:cs typeface="Calibri Light" panose="020F0302020204030204" pitchFamily="34" charset="0"/>
              </a:rPr>
              <a:t> as Feminist Practice in Art, Writing, and Criticism</a:t>
            </a:r>
            <a:r>
              <a:rPr lang="en-US" dirty="0">
                <a:latin typeface="Calibri Light" panose="020F0302020204030204" pitchFamily="34" charset="0"/>
                <a:cs typeface="Calibri Light" panose="020F0302020204030204" pitchFamily="34" charset="0"/>
              </a:rPr>
              <a:t>)</a:t>
            </a:r>
          </a:p>
          <a:p>
            <a:pPr marL="0" indent="0">
              <a:buNone/>
            </a:pPr>
            <a:endParaRPr lang="en-US" dirty="0"/>
          </a:p>
        </p:txBody>
      </p:sp>
    </p:spTree>
    <p:extLst>
      <p:ext uri="{BB962C8B-B14F-4D97-AF65-F5344CB8AC3E}">
        <p14:creationId xmlns:p14="http://schemas.microsoft.com/office/powerpoint/2010/main" val="261932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B4D9-57C8-E441-A4CF-239D9C4BF6FC}"/>
              </a:ext>
            </a:extLst>
          </p:cNvPr>
          <p:cNvSpPr>
            <a:spLocks noGrp="1"/>
          </p:cNvSpPr>
          <p:nvPr>
            <p:ph type="title"/>
          </p:nvPr>
        </p:nvSpPr>
        <p:spPr>
          <a:xfrm>
            <a:off x="457200" y="0"/>
            <a:ext cx="8229600" cy="1143000"/>
          </a:xfrm>
        </p:spPr>
        <p:txBody>
          <a:bodyPr>
            <a:normAutofit/>
          </a:bodyPr>
          <a:lstStyle/>
          <a:p>
            <a:r>
              <a:rPr lang="en-US" sz="3200" dirty="0" err="1"/>
              <a:t>Wörtermatrix</a:t>
            </a:r>
            <a:r>
              <a:rPr lang="en-US" sz="3200" dirty="0"/>
              <a:t> / Word Matrix</a:t>
            </a:r>
            <a:br>
              <a:rPr lang="en-US" sz="2400" dirty="0"/>
            </a:br>
            <a:r>
              <a:rPr lang="en-US" sz="1800" dirty="0"/>
              <a:t>(inspired by Franziska </a:t>
            </a:r>
            <a:r>
              <a:rPr lang="en-US" sz="1800" dirty="0" err="1"/>
              <a:t>Nyffenegger</a:t>
            </a:r>
            <a:r>
              <a:rPr lang="en-US" sz="1800" dirty="0"/>
              <a:t> und adapted)</a:t>
            </a:r>
          </a:p>
        </p:txBody>
      </p:sp>
      <p:graphicFrame>
        <p:nvGraphicFramePr>
          <p:cNvPr id="4" name="Content Placeholder 3">
            <a:extLst>
              <a:ext uri="{FF2B5EF4-FFF2-40B4-BE49-F238E27FC236}">
                <a16:creationId xmlns:a16="http://schemas.microsoft.com/office/drawing/2014/main" id="{E77A584B-F8E5-B94C-9402-0C18101BB6C0}"/>
              </a:ext>
            </a:extLst>
          </p:cNvPr>
          <p:cNvGraphicFramePr>
            <a:graphicFrameLocks noGrp="1"/>
          </p:cNvGraphicFramePr>
          <p:nvPr>
            <p:ph idx="1"/>
            <p:extLst>
              <p:ext uri="{D42A27DB-BD31-4B8C-83A1-F6EECF244321}">
                <p14:modId xmlns:p14="http://schemas.microsoft.com/office/powerpoint/2010/main" val="2221383513"/>
              </p:ext>
            </p:extLst>
          </p:nvPr>
        </p:nvGraphicFramePr>
        <p:xfrm>
          <a:off x="170821" y="1142999"/>
          <a:ext cx="8832500" cy="4373545"/>
        </p:xfrm>
        <a:graphic>
          <a:graphicData uri="http://schemas.openxmlformats.org/drawingml/2006/table">
            <a:tbl>
              <a:tblPr firstRow="1" firstCol="1" bandRow="1">
                <a:tableStyleId>{5C22544A-7EE6-4342-B048-85BDC9FD1C3A}</a:tableStyleId>
              </a:tblPr>
              <a:tblGrid>
                <a:gridCol w="1517302">
                  <a:extLst>
                    <a:ext uri="{9D8B030D-6E8A-4147-A177-3AD203B41FA5}">
                      <a16:colId xmlns:a16="http://schemas.microsoft.com/office/drawing/2014/main" val="1650597120"/>
                    </a:ext>
                  </a:extLst>
                </a:gridCol>
                <a:gridCol w="1557495">
                  <a:extLst>
                    <a:ext uri="{9D8B030D-6E8A-4147-A177-3AD203B41FA5}">
                      <a16:colId xmlns:a16="http://schemas.microsoft.com/office/drawing/2014/main" val="2001056141"/>
                    </a:ext>
                  </a:extLst>
                </a:gridCol>
                <a:gridCol w="1336430">
                  <a:extLst>
                    <a:ext uri="{9D8B030D-6E8A-4147-A177-3AD203B41FA5}">
                      <a16:colId xmlns:a16="http://schemas.microsoft.com/office/drawing/2014/main" val="1266158562"/>
                    </a:ext>
                  </a:extLst>
                </a:gridCol>
                <a:gridCol w="1500959">
                  <a:extLst>
                    <a:ext uri="{9D8B030D-6E8A-4147-A177-3AD203B41FA5}">
                      <a16:colId xmlns:a16="http://schemas.microsoft.com/office/drawing/2014/main" val="4285568776"/>
                    </a:ext>
                  </a:extLst>
                </a:gridCol>
                <a:gridCol w="1449864">
                  <a:extLst>
                    <a:ext uri="{9D8B030D-6E8A-4147-A177-3AD203B41FA5}">
                      <a16:colId xmlns:a16="http://schemas.microsoft.com/office/drawing/2014/main" val="3371649038"/>
                    </a:ext>
                  </a:extLst>
                </a:gridCol>
                <a:gridCol w="1470450">
                  <a:extLst>
                    <a:ext uri="{9D8B030D-6E8A-4147-A177-3AD203B41FA5}">
                      <a16:colId xmlns:a16="http://schemas.microsoft.com/office/drawing/2014/main" val="3176874800"/>
                    </a:ext>
                  </a:extLst>
                </a:gridCol>
              </a:tblGrid>
              <a:tr h="874709">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Substantiv /</a:t>
                      </a:r>
                      <a:r>
                        <a:rPr lang="de-CH" sz="1200" dirty="0" err="1">
                          <a:effectLst/>
                        </a:rPr>
                        <a:t>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Verb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Adjektiv / </a:t>
                      </a:r>
                      <a:r>
                        <a:rPr lang="de-CH" sz="1200" dirty="0" err="1">
                          <a:effectLst/>
                        </a:rPr>
                        <a:t>Adjective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Konjunktion* / </a:t>
                      </a:r>
                      <a:r>
                        <a:rPr lang="de-CH" sz="1200" dirty="0" err="1">
                          <a:effectLst/>
                        </a:rPr>
                        <a:t>Conjunction</a:t>
                      </a:r>
                      <a:r>
                        <a:rPr lang="de-CH"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Fantasiewort / </a:t>
                      </a:r>
                      <a:r>
                        <a:rPr lang="de-CH" sz="1200" dirty="0" err="1">
                          <a:effectLst/>
                        </a:rPr>
                        <a:t>Ficticious</a:t>
                      </a:r>
                      <a:r>
                        <a:rPr lang="de-CH" sz="1200" dirty="0">
                          <a:effectLst/>
                        </a:rPr>
                        <a:t> Word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67064"/>
                  </a:ext>
                </a:extLst>
              </a:tr>
              <a:tr h="874709">
                <a:tc>
                  <a:txBody>
                    <a:bodyPr/>
                    <a:lstStyle/>
                    <a:p>
                      <a:pPr>
                        <a:spcAft>
                          <a:spcPts val="0"/>
                        </a:spcAft>
                      </a:pPr>
                      <a:r>
                        <a:rPr lang="de-CH" sz="1200" dirty="0">
                          <a:effectLst/>
                        </a:rPr>
                        <a:t>«Ich» / «I»</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09036"/>
                  </a:ext>
                </a:extLst>
              </a:tr>
              <a:tr h="874709">
                <a:tc>
                  <a:txBody>
                    <a:bodyPr/>
                    <a:lstStyle/>
                    <a:p>
                      <a:pPr>
                        <a:spcAft>
                          <a:spcPts val="0"/>
                        </a:spcAft>
                      </a:pPr>
                      <a:r>
                        <a:rPr lang="de-CH" sz="1200" dirty="0">
                          <a:effectLst/>
                        </a:rPr>
                        <a:t>Künstlerische Praxis / </a:t>
                      </a:r>
                      <a:r>
                        <a:rPr lang="de-CH" sz="1200" dirty="0" err="1">
                          <a:effectLst/>
                        </a:rPr>
                        <a:t>Artistic</a:t>
                      </a:r>
                      <a:r>
                        <a:rPr lang="de-CH" sz="1200" dirty="0">
                          <a:effectLst/>
                        </a:rPr>
                        <a: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1904754"/>
                  </a:ext>
                </a:extLst>
              </a:tr>
              <a:tr h="874709">
                <a:tc>
                  <a:txBody>
                    <a:bodyPr/>
                    <a:lstStyle/>
                    <a:p>
                      <a:pPr>
                        <a:spcAft>
                          <a:spcPts val="0"/>
                        </a:spcAft>
                      </a:pPr>
                      <a:r>
                        <a:rPr lang="de-CH" sz="1200" dirty="0">
                          <a:effectLst/>
                        </a:rPr>
                        <a:t>Lehrtätigkeit / Teaching Practice</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837088"/>
                  </a:ext>
                </a:extLst>
              </a:tr>
              <a:tr h="874709">
                <a:tc>
                  <a:txBody>
                    <a:bodyPr/>
                    <a:lstStyle/>
                    <a:p>
                      <a:pPr>
                        <a:spcAft>
                          <a:spcPts val="0"/>
                        </a:spcAft>
                      </a:pPr>
                      <a:r>
                        <a:rPr lang="de-CH" sz="1200" dirty="0">
                          <a:effectLst/>
                        </a:rPr>
                        <a:t>Schreibtätigkeit / Writing Practice</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843183"/>
                  </a:ext>
                </a:extLst>
              </a:tr>
            </a:tbl>
          </a:graphicData>
        </a:graphic>
      </p:graphicFrame>
      <p:sp>
        <p:nvSpPr>
          <p:cNvPr id="6" name="TextBox 5">
            <a:extLst>
              <a:ext uri="{FF2B5EF4-FFF2-40B4-BE49-F238E27FC236}">
                <a16:creationId xmlns:a16="http://schemas.microsoft.com/office/drawing/2014/main" id="{F0D75592-C2A1-4844-901B-686123346D3E}"/>
              </a:ext>
            </a:extLst>
          </p:cNvPr>
          <p:cNvSpPr txBox="1"/>
          <p:nvPr/>
        </p:nvSpPr>
        <p:spPr>
          <a:xfrm>
            <a:off x="457200" y="5610218"/>
            <a:ext cx="8229600" cy="1077218"/>
          </a:xfrm>
          <a:prstGeom prst="rect">
            <a:avLst/>
          </a:prstGeom>
          <a:noFill/>
        </p:spPr>
        <p:txBody>
          <a:bodyPr wrap="square" rtlCol="0">
            <a:spAutoFit/>
          </a:bodyPr>
          <a:lstStyle/>
          <a:p>
            <a:r>
              <a:rPr lang="de-CH" sz="1600" dirty="0"/>
              <a:t>*</a:t>
            </a:r>
            <a:r>
              <a:rPr lang="de-CH" sz="1600" u="sng" dirty="0"/>
              <a:t>Konjunktionen</a:t>
            </a:r>
            <a:r>
              <a:rPr lang="de-CH" sz="1600" dirty="0"/>
              <a:t>: </a:t>
            </a:r>
            <a:r>
              <a:rPr lang="de-DE" sz="1600" dirty="0"/>
              <a:t>aber, allein, denn, doch, nur, oder, sondern, sowohl als auch, und, als, als ob, desto, umso, wie, entweder, trotzdem, dennoch, obwohl, wohingegen, damit, um, </a:t>
            </a:r>
            <a:r>
              <a:rPr lang="de-DE" sz="1600" dirty="0" err="1"/>
              <a:t>dass.</a:t>
            </a:r>
            <a:r>
              <a:rPr lang="de-DE" sz="1600" dirty="0"/>
              <a:t>...</a:t>
            </a:r>
          </a:p>
          <a:p>
            <a:r>
              <a:rPr lang="de-DE" sz="1600" dirty="0"/>
              <a:t>* </a:t>
            </a:r>
            <a:r>
              <a:rPr lang="de-DE" sz="1600" dirty="0" err="1"/>
              <a:t>Conjunctions</a:t>
            </a:r>
            <a:r>
              <a:rPr lang="de-DE" sz="1600" dirty="0"/>
              <a:t>: </a:t>
            </a:r>
            <a:r>
              <a:rPr lang="en-US" sz="1600" dirty="0"/>
              <a:t>only, but, rather, both, and, as, as if, all the more, how, either, nevertheless, nonetheless, although, even though, whereas, so that, in order to, that…..</a:t>
            </a:r>
          </a:p>
        </p:txBody>
      </p:sp>
    </p:spTree>
    <p:extLst>
      <p:ext uri="{BB962C8B-B14F-4D97-AF65-F5344CB8AC3E}">
        <p14:creationId xmlns:p14="http://schemas.microsoft.com/office/powerpoint/2010/main" val="1950406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AFF46-5A73-DE47-8C69-A5B9B5923293}"/>
              </a:ext>
            </a:extLst>
          </p:cNvPr>
          <p:cNvSpPr>
            <a:spLocks noGrp="1"/>
          </p:cNvSpPr>
          <p:nvPr>
            <p:ph idx="1"/>
          </p:nvPr>
        </p:nvSpPr>
        <p:spPr>
          <a:xfrm>
            <a:off x="457200" y="452176"/>
            <a:ext cx="8229600" cy="6059156"/>
          </a:xfrm>
        </p:spPr>
        <p:txBody>
          <a:bodyPr>
            <a:normAutofit fontScale="62500" lnSpcReduction="20000"/>
          </a:bodyPr>
          <a:lstStyle/>
          <a:p>
            <a:pPr marL="0" indent="0">
              <a:lnSpc>
                <a:spcPct val="120000"/>
              </a:lnSpc>
              <a:buNone/>
            </a:pPr>
            <a:r>
              <a:rPr lang="en-US" dirty="0">
                <a:latin typeface="Calibri Light" panose="020F0302020204030204" pitchFamily="34" charset="0"/>
                <a:cs typeface="Calibri Light" panose="020F0302020204030204" pitchFamily="34" charset="0"/>
              </a:rPr>
              <a:t>“Den </a:t>
            </a:r>
            <a:r>
              <a:rPr lang="en-US" dirty="0" err="1">
                <a:latin typeface="Calibri Light" panose="020F0302020204030204" pitchFamily="34" charset="0"/>
                <a:cs typeface="Calibri Light" panose="020F0302020204030204" pitchFamily="34" charset="0"/>
              </a:rPr>
              <a:t>Begriff</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Autotheorie</a:t>
            </a:r>
            <a:r>
              <a:rPr lang="en-US" dirty="0">
                <a:latin typeface="Calibri Light" panose="020F0302020204030204" pitchFamily="34" charset="0"/>
                <a:cs typeface="Calibri Light" panose="020F0302020204030204" pitchFamily="34" charset="0"/>
              </a:rPr>
              <a:t>“ hat Paul B. Preciado </a:t>
            </a:r>
            <a:r>
              <a:rPr lang="en-US" dirty="0" err="1">
                <a:latin typeface="Calibri Light" panose="020F0302020204030204" pitchFamily="34" charset="0"/>
                <a:cs typeface="Calibri Light" panose="020F0302020204030204" pitchFamily="34" charset="0"/>
              </a:rPr>
              <a:t>geprägt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ersten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Satz</a:t>
            </a:r>
            <a:r>
              <a:rPr lang="en-US" dirty="0">
                <a:latin typeface="Calibri Light" panose="020F0302020204030204" pitchFamily="34" charset="0"/>
                <a:cs typeface="Calibri Light" panose="020F0302020204030204" pitchFamily="34" charset="0"/>
              </a:rPr>
              <a:t> von „</a:t>
            </a:r>
            <a:r>
              <a:rPr lang="en-US" dirty="0" err="1">
                <a:latin typeface="Calibri Light" panose="020F0302020204030204" pitchFamily="34" charset="0"/>
                <a:cs typeface="Calibri Light" panose="020F0302020204030204" pitchFamily="34" charset="0"/>
              </a:rPr>
              <a:t>Testo</a:t>
            </a:r>
            <a:r>
              <a:rPr lang="en-US" dirty="0">
                <a:latin typeface="Calibri Light" panose="020F0302020204030204" pitchFamily="34" charset="0"/>
                <a:cs typeface="Calibri Light" panose="020F0302020204030204" pitchFamily="34" charset="0"/>
              </a:rPr>
              <a:t> Junkie“ </a:t>
            </a:r>
            <a:r>
              <a:rPr lang="en-US" dirty="0" err="1">
                <a:latin typeface="Calibri Light" panose="020F0302020204030204" pitchFamily="34" charset="0"/>
                <a:cs typeface="Calibri Light" panose="020F0302020204030204" pitchFamily="34" charset="0"/>
              </a:rPr>
              <a:t>heißt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bei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dem</a:t>
            </a:r>
            <a:r>
              <a:rPr lang="en-US" dirty="0">
                <a:latin typeface="Calibri Light" panose="020F0302020204030204" pitchFamily="34" charset="0"/>
                <a:cs typeface="Calibri Light" panose="020F0302020204030204" pitchFamily="34" charset="0"/>
              </a:rPr>
              <a:t> Buch </a:t>
            </a:r>
            <a:r>
              <a:rPr lang="en-US" dirty="0" err="1">
                <a:latin typeface="Calibri Light" panose="020F0302020204030204" pitchFamily="34" charset="0"/>
                <a:cs typeface="Calibri Light" panose="020F0302020204030204" pitchFamily="34" charset="0"/>
              </a:rPr>
              <a:t>handele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nicht</a:t>
            </a:r>
            <a:r>
              <a:rPr lang="en-US" dirty="0">
                <a:latin typeface="Calibri Light" panose="020F0302020204030204" pitchFamily="34" charset="0"/>
                <a:cs typeface="Calibri Light" panose="020F0302020204030204" pitchFamily="34" charset="0"/>
              </a:rPr>
              <a:t> um </a:t>
            </a:r>
            <a:r>
              <a:rPr lang="en-US" dirty="0" err="1">
                <a:latin typeface="Calibri Light" panose="020F0302020204030204" pitchFamily="34" charset="0"/>
                <a:cs typeface="Calibri Light" panose="020F0302020204030204" pitchFamily="34" charset="0"/>
              </a:rPr>
              <a:t>Autofiktion</a:t>
            </a:r>
            <a:r>
              <a:rPr lang="en-US" dirty="0">
                <a:latin typeface="Calibri Light" panose="020F0302020204030204" pitchFamily="34" charset="0"/>
                <a:cs typeface="Calibri Light" panose="020F0302020204030204" pitchFamily="34" charset="0"/>
              </a:rPr>
              <a:t>. Was </a:t>
            </a:r>
            <a:r>
              <a:rPr lang="en-US" dirty="0" err="1">
                <a:latin typeface="Calibri Light" panose="020F0302020204030204" pitchFamily="34" charset="0"/>
                <a:cs typeface="Calibri Light" panose="020F0302020204030204" pitchFamily="34" charset="0"/>
              </a:rPr>
              <a:t>stattdessen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vorlegt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werde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somapolitische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Theorie</a:t>
            </a:r>
            <a:r>
              <a:rPr lang="en-US" dirty="0">
                <a:latin typeface="Calibri Light" panose="020F0302020204030204" pitchFamily="34" charset="0"/>
                <a:cs typeface="Calibri Light" panose="020F0302020204030204" pitchFamily="34" charset="0"/>
              </a:rPr>
              <a:t> des </a:t>
            </a:r>
            <a:r>
              <a:rPr lang="en-US" dirty="0" err="1">
                <a:latin typeface="Calibri Light" panose="020F0302020204030204" pitchFamily="34" charset="0"/>
                <a:cs typeface="Calibri Light" panose="020F0302020204030204" pitchFamily="34" charset="0"/>
              </a:rPr>
              <a:t>Selbst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oder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Selbsttheorie</a:t>
            </a:r>
            <a:r>
              <a:rPr lang="en-US" dirty="0">
                <a:latin typeface="Calibri Light" panose="020F0302020204030204" pitchFamily="34" charset="0"/>
                <a:cs typeface="Calibri Light" panose="020F0302020204030204" pitchFamily="34" charset="0"/>
              </a:rPr>
              <a:t>“ – “</a:t>
            </a:r>
            <a:r>
              <a:rPr lang="en-US" dirty="0" err="1">
                <a:latin typeface="Calibri Light" panose="020F0302020204030204" pitchFamily="34" charset="0"/>
                <a:cs typeface="Calibri Light" panose="020F0302020204030204" pitchFamily="34" charset="0"/>
              </a:rPr>
              <a:t>una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autoteoria</a:t>
            </a:r>
            <a:r>
              <a:rPr lang="en-US" dirty="0">
                <a:latin typeface="Calibri Light" panose="020F0302020204030204" pitchFamily="34" charset="0"/>
                <a:cs typeface="Calibri Light" panose="020F0302020204030204" pitchFamily="34" charset="0"/>
              </a:rPr>
              <a:t>“. Maggie Nelson </a:t>
            </a:r>
            <a:r>
              <a:rPr lang="en-US" dirty="0" err="1">
                <a:latin typeface="Calibri Light" panose="020F0302020204030204" pitchFamily="34" charset="0"/>
                <a:cs typeface="Calibri Light" panose="020F0302020204030204" pitchFamily="34" charset="0"/>
              </a:rPr>
              <a:t>greift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diese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Bezeichnung</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Argonauten</a:t>
            </a:r>
            <a:r>
              <a:rPr lang="en-US" dirty="0">
                <a:latin typeface="Calibri Light" panose="020F0302020204030204" pitchFamily="34" charset="0"/>
                <a:cs typeface="Calibri Light" panose="020F0302020204030204" pitchFamily="34" charset="0"/>
              </a:rPr>
              <a:t>“ auf. Auch </a:t>
            </a:r>
            <a:r>
              <a:rPr lang="en-US" dirty="0" err="1">
                <a:latin typeface="Calibri Light" panose="020F0302020204030204" pitchFamily="34" charset="0"/>
                <a:cs typeface="Calibri Light" panose="020F0302020204030204" pitchFamily="34" charset="0"/>
              </a:rPr>
              <a:t>ihre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Schreibweise</a:t>
            </a:r>
            <a:r>
              <a:rPr lang="en-US" dirty="0">
                <a:latin typeface="Calibri Light" panose="020F0302020204030204" pitchFamily="34" charset="0"/>
                <a:cs typeface="Calibri Light" panose="020F0302020204030204" pitchFamily="34" charset="0"/>
              </a:rPr>
              <a:t> will </a:t>
            </a:r>
            <a:r>
              <a:rPr lang="en-US" dirty="0" err="1">
                <a:latin typeface="Calibri Light" panose="020F0302020204030204" pitchFamily="34" charset="0"/>
                <a:cs typeface="Calibri Light" panose="020F0302020204030204" pitchFamily="34" charset="0"/>
              </a:rPr>
              <a:t>nicht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nur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eigene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Erfahrungen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erzählen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sondern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mithilfe</a:t>
            </a:r>
            <a:r>
              <a:rPr lang="en-US" dirty="0">
                <a:latin typeface="Calibri Light" panose="020F0302020204030204" pitchFamily="34" charset="0"/>
                <a:cs typeface="Calibri Light" panose="020F0302020204030204" pitchFamily="34" charset="0"/>
              </a:rPr>
              <a:t> von </a:t>
            </a:r>
            <a:r>
              <a:rPr lang="en-US" dirty="0" err="1">
                <a:latin typeface="Calibri Light" panose="020F0302020204030204" pitchFamily="34" charset="0"/>
                <a:cs typeface="Calibri Light" panose="020F0302020204030204" pitchFamily="34" charset="0"/>
              </a:rPr>
              <a:t>Theorien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transformieren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Damit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zieht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Theorie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als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Werdensformel</a:t>
            </a:r>
            <a:r>
              <a:rPr lang="en-US" dirty="0">
                <a:latin typeface="Calibri Light" panose="020F0302020204030204" pitchFamily="34" charset="0"/>
                <a:cs typeface="Calibri Light" panose="020F0302020204030204" pitchFamily="34" charset="0"/>
              </a:rPr>
              <a:t> in die </a:t>
            </a:r>
            <a:r>
              <a:rPr lang="en-US" dirty="0" err="1">
                <a:latin typeface="Calibri Light" panose="020F0302020204030204" pitchFamily="34" charset="0"/>
                <a:cs typeface="Calibri Light" panose="020F0302020204030204" pitchFamily="34" charset="0"/>
              </a:rPr>
              <a:t>Literatur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Sie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nicht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nur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Teil</a:t>
            </a:r>
            <a:r>
              <a:rPr lang="en-US" dirty="0">
                <a:latin typeface="Calibri Light" panose="020F0302020204030204" pitchFamily="34" charset="0"/>
                <a:cs typeface="Calibri Light" panose="020F0302020204030204" pitchFamily="34" charset="0"/>
              </a:rPr>
              <a:t> der </a:t>
            </a:r>
            <a:r>
              <a:rPr lang="en-US" dirty="0" err="1">
                <a:latin typeface="Calibri Light" panose="020F0302020204030204" pitchFamily="34" charset="0"/>
                <a:cs typeface="Calibri Light" panose="020F0302020204030204" pitchFamily="34" charset="0"/>
              </a:rPr>
              <a:t>Schreibszene</a:t>
            </a:r>
            <a:r>
              <a:rPr lang="en-US" dirty="0">
                <a:latin typeface="Calibri Light" panose="020F0302020204030204" pitchFamily="34" charset="0"/>
                <a:cs typeface="Calibri Light" panose="020F0302020204030204" pitchFamily="34" charset="0"/>
              </a:rPr>
              <a:t> und der </a:t>
            </a:r>
            <a:r>
              <a:rPr lang="en-US" dirty="0" err="1">
                <a:latin typeface="Calibri Light" panose="020F0302020204030204" pitchFamily="34" charset="0"/>
                <a:cs typeface="Calibri Light" panose="020F0302020204030204" pitchFamily="34" charset="0"/>
              </a:rPr>
              <a:t>literarischen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Fiktion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sondern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auch</a:t>
            </a:r>
            <a:r>
              <a:rPr lang="en-US" dirty="0">
                <a:latin typeface="Calibri Light" panose="020F0302020204030204" pitchFamily="34" charset="0"/>
                <a:cs typeface="Calibri Light" panose="020F0302020204030204" pitchFamily="34" charset="0"/>
              </a:rPr>
              <a:t> des </a:t>
            </a:r>
            <a:r>
              <a:rPr lang="en-US" dirty="0" err="1">
                <a:latin typeface="Calibri Light" panose="020F0302020204030204" pitchFamily="34" charset="0"/>
                <a:cs typeface="Calibri Light" panose="020F0302020204030204" pitchFamily="34" charset="0"/>
              </a:rPr>
              <a:t>erschriebenden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Selbstverhältnisses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Unterschied</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zu</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identitätsgetriebenen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Autobiographien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verläuft</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autotheoretische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Schreiben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dabei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auffallend</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häufig</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über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Desubjektivierungen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Statt</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eigene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Selbst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narzisstisch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zu</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stabilisieren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werden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dominante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Subjektivierungsweisen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geschwächt</a:t>
            </a:r>
            <a:r>
              <a:rPr lang="en-US" dirty="0">
                <a:latin typeface="Calibri Light" panose="020F0302020204030204" pitchFamily="34" charset="0"/>
                <a:cs typeface="Calibri Light" panose="020F0302020204030204" pitchFamily="34" charset="0"/>
              </a:rPr>
              <a:t>. Dieses </a:t>
            </a:r>
            <a:r>
              <a:rPr lang="en-US" dirty="0" err="1">
                <a:latin typeface="Calibri Light" panose="020F0302020204030204" pitchFamily="34" charset="0"/>
                <a:cs typeface="Calibri Light" panose="020F0302020204030204" pitchFamily="34" charset="0"/>
              </a:rPr>
              <a:t>Erproben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neuer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künstlerisch-wissenschaftlicher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Schreibformen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findet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Nachhall</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nicht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nur</a:t>
            </a:r>
            <a:r>
              <a:rPr lang="en-US" dirty="0">
                <a:latin typeface="Calibri Light" panose="020F0302020204030204" pitchFamily="34" charset="0"/>
                <a:cs typeface="Calibri Light" panose="020F0302020204030204" pitchFamily="34" charset="0"/>
              </a:rPr>
              <a:t> in der </a:t>
            </a:r>
            <a:r>
              <a:rPr lang="en-US" dirty="0" err="1">
                <a:latin typeface="Calibri Light" panose="020F0302020204030204" pitchFamily="34" charset="0"/>
                <a:cs typeface="Calibri Light" panose="020F0302020204030204" pitchFamily="34" charset="0"/>
              </a:rPr>
              <a:t>Theorie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selbst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sondern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auch</a:t>
            </a:r>
            <a:r>
              <a:rPr lang="en-US" dirty="0">
                <a:latin typeface="Calibri Light" panose="020F0302020204030204" pitchFamily="34" charset="0"/>
                <a:cs typeface="Calibri Light" panose="020F0302020204030204" pitchFamily="34" charset="0"/>
              </a:rPr>
              <a:t> in der </a:t>
            </a:r>
            <a:r>
              <a:rPr lang="en-US" dirty="0" err="1">
                <a:latin typeface="Calibri Light" panose="020F0302020204030204" pitchFamily="34" charset="0"/>
                <a:cs typeface="Calibri Light" panose="020F0302020204030204" pitchFamily="34" charset="0"/>
              </a:rPr>
              <a:t>künstlerischen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Forschung</a:t>
            </a:r>
            <a:r>
              <a:rPr lang="en-US" dirty="0">
                <a:latin typeface="Calibri Light" panose="020F0302020204030204" pitchFamily="34" charset="0"/>
                <a:cs typeface="Calibri Light" panose="020F0302020204030204" pitchFamily="34" charset="0"/>
              </a:rPr>
              <a:t>.” </a:t>
            </a:r>
          </a:p>
          <a:p>
            <a:pPr marL="0" indent="0">
              <a:lnSpc>
                <a:spcPct val="120000"/>
              </a:lnSpc>
              <a:buNone/>
            </a:pPr>
            <a:endParaRPr lang="en-US" dirty="0">
              <a:latin typeface="Calibri Light" panose="020F0302020204030204" pitchFamily="34" charset="0"/>
              <a:cs typeface="Calibri Light" panose="020F0302020204030204" pitchFamily="34" charset="0"/>
            </a:endParaRPr>
          </a:p>
          <a:p>
            <a:pPr marL="0" indent="0">
              <a:lnSpc>
                <a:spcPct val="120000"/>
              </a:lnSpc>
              <a:buNone/>
            </a:pPr>
            <a:r>
              <a:rPr lang="en-US" dirty="0">
                <a:latin typeface="Calibri Light" panose="020F0302020204030204" pitchFamily="34" charset="0"/>
                <a:cs typeface="Calibri Light" panose="020F0302020204030204" pitchFamily="34" charset="0"/>
              </a:rPr>
              <a:t>(Hanna </a:t>
            </a:r>
            <a:r>
              <a:rPr lang="en-US" dirty="0" err="1">
                <a:latin typeface="Calibri Light" panose="020F0302020204030204" pitchFamily="34" charset="0"/>
                <a:cs typeface="Calibri Light" panose="020F0302020204030204" pitchFamily="34" charset="0"/>
              </a:rPr>
              <a:t>Engelmeier</a:t>
            </a:r>
            <a:r>
              <a:rPr lang="en-US" dirty="0">
                <a:latin typeface="Calibri Light" panose="020F0302020204030204" pitchFamily="34" charset="0"/>
                <a:cs typeface="Calibri Light" panose="020F0302020204030204" pitchFamily="34" charset="0"/>
              </a:rPr>
              <a:t>; https://</a:t>
            </a:r>
            <a:r>
              <a:rPr lang="en-US" dirty="0" err="1">
                <a:latin typeface="Calibri Light" panose="020F0302020204030204" pitchFamily="34" charset="0"/>
                <a:cs typeface="Calibri Light" panose="020F0302020204030204" pitchFamily="34" charset="0"/>
              </a:rPr>
              <a:t>www.kulturwissenschaften.de</a:t>
            </a:r>
            <a:r>
              <a:rPr lang="en-US" dirty="0">
                <a:latin typeface="Calibri Light" panose="020F0302020204030204" pitchFamily="34" charset="0"/>
                <a:cs typeface="Calibri Light" panose="020F0302020204030204" pitchFamily="34" charset="0"/>
              </a:rPr>
              <a:t>/</a:t>
            </a:r>
            <a:r>
              <a:rPr lang="en-US" dirty="0" err="1">
                <a:latin typeface="Calibri Light" panose="020F0302020204030204" pitchFamily="34" charset="0"/>
                <a:cs typeface="Calibri Light" panose="020F0302020204030204" pitchFamily="34" charset="0"/>
              </a:rPr>
              <a:t>veranstaltung</a:t>
            </a:r>
            <a:r>
              <a:rPr lang="en-US" dirty="0">
                <a:latin typeface="Calibri Light" panose="020F0302020204030204" pitchFamily="34" charset="0"/>
                <a:cs typeface="Calibri Light" panose="020F0302020204030204" pitchFamily="34" charset="0"/>
              </a:rPr>
              <a:t>/</a:t>
            </a:r>
            <a:r>
              <a:rPr lang="en-US" dirty="0" err="1">
                <a:latin typeface="Calibri Light" panose="020F0302020204030204" pitchFamily="34" charset="0"/>
                <a:cs typeface="Calibri Light" panose="020F0302020204030204" pitchFamily="34" charset="0"/>
              </a:rPr>
              <a:t>autotheorie</a:t>
            </a:r>
            <a:r>
              <a:rPr lang="en-US" dirty="0">
                <a:latin typeface="Calibri Light" panose="020F0302020204030204" pitchFamily="34" charset="0"/>
                <a:cs typeface="Calibri Light" panose="020F0302020204030204" pitchFamily="34" charset="0"/>
              </a:rPr>
              <a:t>-kunst-</a:t>
            </a:r>
            <a:r>
              <a:rPr lang="en-US" dirty="0" err="1">
                <a:latin typeface="Calibri Light" panose="020F0302020204030204" pitchFamily="34" charset="0"/>
                <a:cs typeface="Calibri Light" panose="020F0302020204030204" pitchFamily="34" charset="0"/>
              </a:rPr>
              <a:t>schreiben</a:t>
            </a:r>
            <a:r>
              <a:rPr lang="en-US" dirty="0">
                <a:latin typeface="Calibri Light" panose="020F0302020204030204" pitchFamily="34" charset="0"/>
                <a:cs typeface="Calibri Light" panose="020F0302020204030204" pitchFamily="34" charset="0"/>
              </a:rPr>
              <a:t>-und-die-</a:t>
            </a:r>
            <a:r>
              <a:rPr lang="en-US" dirty="0" err="1">
                <a:latin typeface="Calibri Light" panose="020F0302020204030204" pitchFamily="34" charset="0"/>
                <a:cs typeface="Calibri Light" panose="020F0302020204030204" pitchFamily="34" charset="0"/>
              </a:rPr>
              <a:t>bruechigkeit</a:t>
            </a:r>
            <a:r>
              <a:rPr lang="en-US" dirty="0">
                <a:latin typeface="Calibri Light" panose="020F0302020204030204" pitchFamily="34" charset="0"/>
                <a:cs typeface="Calibri Light" panose="020F0302020204030204" pitchFamily="34" charset="0"/>
              </a:rPr>
              <a:t>-des-</a:t>
            </a:r>
            <a:r>
              <a:rPr lang="en-US" dirty="0" err="1">
                <a:latin typeface="Calibri Light" panose="020F0302020204030204" pitchFamily="34" charset="0"/>
                <a:cs typeface="Calibri Light" panose="020F0302020204030204" pitchFamily="34" charset="0"/>
              </a:rPr>
              <a:t>selbst</a:t>
            </a:r>
            <a:r>
              <a:rPr lang="en-US"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77487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82BD-1C7E-384C-B52E-CA7B69F0FD89}"/>
              </a:ext>
            </a:extLst>
          </p:cNvPr>
          <p:cNvSpPr>
            <a:spLocks noGrp="1"/>
          </p:cNvSpPr>
          <p:nvPr>
            <p:ph type="title"/>
          </p:nvPr>
        </p:nvSpPr>
        <p:spPr/>
        <p:txBody>
          <a:bodyPr/>
          <a:lstStyle/>
          <a:p>
            <a:r>
              <a:rPr lang="en-US" dirty="0" err="1"/>
              <a:t>Kulturanalytische</a:t>
            </a:r>
            <a:r>
              <a:rPr lang="en-US" dirty="0"/>
              <a:t> ”</a:t>
            </a:r>
            <a:r>
              <a:rPr lang="en-US" dirty="0" err="1"/>
              <a:t>Techniken</a:t>
            </a:r>
            <a:r>
              <a:rPr lang="en-US" dirty="0"/>
              <a:t>”</a:t>
            </a:r>
          </a:p>
        </p:txBody>
      </p:sp>
      <p:sp>
        <p:nvSpPr>
          <p:cNvPr id="3" name="Content Placeholder 2">
            <a:extLst>
              <a:ext uri="{FF2B5EF4-FFF2-40B4-BE49-F238E27FC236}">
                <a16:creationId xmlns:a16="http://schemas.microsoft.com/office/drawing/2014/main" id="{0D7A91DA-BC6F-6C43-8346-FD61B03CE32E}"/>
              </a:ext>
            </a:extLst>
          </p:cNvPr>
          <p:cNvSpPr>
            <a:spLocks noGrp="1"/>
          </p:cNvSpPr>
          <p:nvPr>
            <p:ph idx="1"/>
          </p:nvPr>
        </p:nvSpPr>
        <p:spPr/>
        <p:txBody>
          <a:bodyPr/>
          <a:lstStyle/>
          <a:p>
            <a:pPr>
              <a:buFontTx/>
              <a:buChar char="-"/>
            </a:pPr>
            <a:r>
              <a:rPr lang="en-US" dirty="0"/>
              <a:t>Close-Reading </a:t>
            </a:r>
          </a:p>
          <a:p>
            <a:pPr>
              <a:buFontTx/>
              <a:buChar char="-"/>
            </a:pPr>
            <a:r>
              <a:rPr lang="en-US" dirty="0"/>
              <a:t>Art-Writing</a:t>
            </a:r>
          </a:p>
          <a:p>
            <a:pPr>
              <a:buFontTx/>
              <a:buChar char="-"/>
            </a:pPr>
            <a:r>
              <a:rPr lang="en-US" dirty="0"/>
              <a:t>Image-Thinking</a:t>
            </a:r>
          </a:p>
          <a:p>
            <a:pPr>
              <a:buFontTx/>
              <a:buChar char="-"/>
            </a:pPr>
            <a:r>
              <a:rPr lang="en-US" dirty="0"/>
              <a:t>Working with Concepts</a:t>
            </a:r>
          </a:p>
          <a:p>
            <a:pPr>
              <a:buFontTx/>
              <a:buChar char="-"/>
            </a:pPr>
            <a:r>
              <a:rPr lang="en-US" dirty="0"/>
              <a:t>….</a:t>
            </a:r>
          </a:p>
        </p:txBody>
      </p:sp>
    </p:spTree>
    <p:extLst>
      <p:ext uri="{BB962C8B-B14F-4D97-AF65-F5344CB8AC3E}">
        <p14:creationId xmlns:p14="http://schemas.microsoft.com/office/powerpoint/2010/main" val="845738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20AA-1868-F149-B3E1-7E01D8E3D251}"/>
              </a:ext>
            </a:extLst>
          </p:cNvPr>
          <p:cNvSpPr>
            <a:spLocks noGrp="1"/>
          </p:cNvSpPr>
          <p:nvPr>
            <p:ph type="title"/>
          </p:nvPr>
        </p:nvSpPr>
        <p:spPr/>
        <p:txBody>
          <a:bodyPr>
            <a:normAutofit/>
          </a:bodyPr>
          <a:lstStyle/>
          <a:p>
            <a:r>
              <a:rPr lang="en-US" dirty="0"/>
              <a:t>Art-Writing</a:t>
            </a:r>
            <a:br>
              <a:rPr lang="en-US" dirty="0"/>
            </a:br>
            <a:r>
              <a:rPr lang="en-US" sz="1800" dirty="0" err="1"/>
              <a:t>Mieke</a:t>
            </a:r>
            <a:r>
              <a:rPr lang="en-US" sz="1800" dirty="0"/>
              <a:t> Bal</a:t>
            </a:r>
            <a:endParaRPr lang="en-US" dirty="0"/>
          </a:p>
        </p:txBody>
      </p:sp>
      <p:sp>
        <p:nvSpPr>
          <p:cNvPr id="3" name="Content Placeholder 2">
            <a:extLst>
              <a:ext uri="{FF2B5EF4-FFF2-40B4-BE49-F238E27FC236}">
                <a16:creationId xmlns:a16="http://schemas.microsoft.com/office/drawing/2014/main" id="{65E169A9-16DB-7B40-A6A0-F52C3C3D346B}"/>
              </a:ext>
            </a:extLst>
          </p:cNvPr>
          <p:cNvSpPr>
            <a:spLocks noGrp="1"/>
          </p:cNvSpPr>
          <p:nvPr>
            <p:ph idx="1"/>
          </p:nvPr>
        </p:nvSpPr>
        <p:spPr/>
        <p:txBody>
          <a:bodyPr>
            <a:normAutofit fontScale="40000" lnSpcReduction="20000"/>
          </a:bodyPr>
          <a:lstStyle/>
          <a:p>
            <a:pPr lvl="0">
              <a:buFont typeface="Arial" panose="020B0604020202020204" pitchFamily="34" charset="0"/>
              <a:buChar char="•"/>
            </a:pPr>
            <a:r>
              <a:rPr lang="en-US" dirty="0">
                <a:latin typeface="Calibri Light" panose="020F0302020204030204" pitchFamily="34" charset="0"/>
                <a:cs typeface="Calibri Light" panose="020F0302020204030204" pitchFamily="34" charset="0"/>
              </a:rPr>
              <a:t>art-writing is also about looking or about how we look at art and what the art-work does to our looking.</a:t>
            </a:r>
          </a:p>
          <a:p>
            <a:pPr marL="0" indent="0">
              <a:buNone/>
            </a:pP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“art-writing must sever the all-too-tight connections between disciplinary dogmas, such as those relating to influence, context, iconography, and historical lineage. … Art-writing ought to put the art first.” (</a:t>
            </a:r>
            <a:r>
              <a:rPr lang="en-US" dirty="0" err="1">
                <a:latin typeface="Calibri Light" panose="020F0302020204030204" pitchFamily="34" charset="0"/>
                <a:cs typeface="Calibri Light" panose="020F0302020204030204" pitchFamily="34" charset="0"/>
              </a:rPr>
              <a:t>Mieke</a:t>
            </a:r>
            <a:r>
              <a:rPr lang="en-US" dirty="0">
                <a:latin typeface="Calibri Light" panose="020F0302020204030204" pitchFamily="34" charset="0"/>
                <a:cs typeface="Calibri Light" panose="020F0302020204030204" pitchFamily="34" charset="0"/>
              </a:rPr>
              <a:t> Bal, </a:t>
            </a:r>
            <a:r>
              <a:rPr lang="en-US" i="1" dirty="0">
                <a:latin typeface="Calibri Light" panose="020F0302020204030204" pitchFamily="34" charset="0"/>
                <a:cs typeface="Calibri Light" panose="020F0302020204030204" pitchFamily="34" charset="0"/>
              </a:rPr>
              <a:t>Spider</a:t>
            </a:r>
            <a:r>
              <a:rPr lang="en-US" dirty="0">
                <a:latin typeface="Calibri Light" panose="020F0302020204030204" pitchFamily="34" charset="0"/>
                <a:cs typeface="Calibri Light" panose="020F0302020204030204" pitchFamily="34" charset="0"/>
              </a:rPr>
              <a:t>)</a:t>
            </a:r>
          </a:p>
          <a:p>
            <a:pPr marL="0" indent="0">
              <a:buNone/>
            </a:pP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books also produce images</a:t>
            </a:r>
          </a:p>
          <a:p>
            <a:pPr marL="0" indent="0">
              <a:buNone/>
            </a:pP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“Writing about art is not a substitute for the art. Rather than standing in for the visual objects, texts about them ought … to lead the reader (back) to those objects. Instead of being a substitute, a good text about art is a supplement to it.” (Bal, </a:t>
            </a:r>
            <a:r>
              <a:rPr lang="en-US" i="1" dirty="0">
                <a:latin typeface="Calibri Light" panose="020F0302020204030204" pitchFamily="34" charset="0"/>
                <a:cs typeface="Calibri Light" panose="020F0302020204030204" pitchFamily="34" charset="0"/>
              </a:rPr>
              <a:t>Spider</a:t>
            </a:r>
            <a:r>
              <a:rPr lang="en-US" dirty="0">
                <a:latin typeface="Calibri Light" panose="020F0302020204030204" pitchFamily="34" charset="0"/>
                <a:cs typeface="Calibri Light" panose="020F0302020204030204" pitchFamily="34" charset="0"/>
              </a:rPr>
              <a:t>)</a:t>
            </a:r>
          </a:p>
          <a:p>
            <a:pPr marL="0" indent="0">
              <a:buNone/>
            </a:pP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“…so little is said about what we see and what kind of seeing is involved.”</a:t>
            </a:r>
          </a:p>
          <a:p>
            <a:pPr marL="0" indent="0">
              <a:buNone/>
            </a:pPr>
            <a:endParaRPr lang="en-US" dirty="0">
              <a:latin typeface="Calibri Light" panose="020F0302020204030204" pitchFamily="34" charset="0"/>
              <a:cs typeface="Calibri Light" panose="020F0302020204030204" pitchFamily="34" charset="0"/>
            </a:endParaRPr>
          </a:p>
          <a:p>
            <a:pPr lvl="0">
              <a:buFont typeface="Arial" panose="020B0604020202020204" pitchFamily="34" charset="0"/>
              <a:buChar char="•"/>
            </a:pPr>
            <a:r>
              <a:rPr lang="en-US" dirty="0">
                <a:latin typeface="Calibri Light" panose="020F0302020204030204" pitchFamily="34" charset="0"/>
                <a:cs typeface="Calibri Light" panose="020F0302020204030204" pitchFamily="34" charset="0"/>
              </a:rPr>
              <a:t>We should ask: “what the work is, means and does in the present time of viewing.”</a:t>
            </a:r>
          </a:p>
          <a:p>
            <a:pPr lvl="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lvl="0">
              <a:buFont typeface="Arial" panose="020B0604020202020204" pitchFamily="34" charset="0"/>
              <a:buChar char="•"/>
            </a:pPr>
            <a:r>
              <a:rPr lang="en-US" dirty="0">
                <a:latin typeface="Calibri Light" panose="020F0302020204030204" pitchFamily="34" charset="0"/>
                <a:cs typeface="Calibri Light" panose="020F0302020204030204" pitchFamily="34" charset="0"/>
              </a:rPr>
              <a:t>“The primary lack in traditional art-writing is the absence of a close engagement with the work itself. </a:t>
            </a:r>
            <a:r>
              <a:rPr lang="en-US" b="1" dirty="0">
                <a:latin typeface="Calibri Light" panose="020F0302020204030204" pitchFamily="34" charset="0"/>
                <a:cs typeface="Calibri Light" panose="020F0302020204030204" pitchFamily="34" charset="0"/>
              </a:rPr>
              <a:t>Close readings </a:t>
            </a:r>
            <a:r>
              <a:rPr lang="en-US" dirty="0">
                <a:latin typeface="Calibri Light" panose="020F0302020204030204" pitchFamily="34" charset="0"/>
                <a:cs typeface="Calibri Light" panose="020F0302020204030204" pitchFamily="34" charset="0"/>
              </a:rPr>
              <a:t>of visual works are perhaps the most exciting ones.”</a:t>
            </a:r>
          </a:p>
          <a:p>
            <a:pPr marL="0" lvl="0" indent="0">
              <a:buNone/>
            </a:pPr>
            <a:endParaRPr lang="en-US" dirty="0">
              <a:latin typeface="Calibri Light" panose="020F0302020204030204" pitchFamily="34" charset="0"/>
              <a:cs typeface="Calibri Light" panose="020F0302020204030204" pitchFamily="34" charset="0"/>
            </a:endParaRPr>
          </a:p>
          <a:p>
            <a:pPr lvl="0">
              <a:buFont typeface="Arial" panose="020B0604020202020204" pitchFamily="34" charset="0"/>
              <a:buChar char="•"/>
            </a:pPr>
            <a:r>
              <a:rPr lang="en-US" dirty="0">
                <a:latin typeface="Calibri Light" panose="020F0302020204030204" pitchFamily="34" charset="0"/>
                <a:cs typeface="Calibri Light" panose="020F0302020204030204" pitchFamily="34" charset="0"/>
              </a:rPr>
              <a:t>Necessity: “a principle of openness toward the social as well as the emotional, cognitive, and affective processes that we call … aesthetic.”</a:t>
            </a: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4639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9837-F3BD-3247-9420-999F674F9317}"/>
              </a:ext>
            </a:extLst>
          </p:cNvPr>
          <p:cNvSpPr>
            <a:spLocks noGrp="1"/>
          </p:cNvSpPr>
          <p:nvPr>
            <p:ph type="title"/>
          </p:nvPr>
        </p:nvSpPr>
        <p:spPr/>
        <p:txBody>
          <a:bodyPr>
            <a:normAutofit/>
          </a:bodyPr>
          <a:lstStyle/>
          <a:p>
            <a:r>
              <a:rPr lang="en-US" dirty="0"/>
              <a:t>Image-Thinking</a:t>
            </a:r>
            <a:br>
              <a:rPr lang="en-US" dirty="0"/>
            </a:br>
            <a:r>
              <a:rPr lang="en-US" sz="1800" dirty="0" err="1"/>
              <a:t>Mieke</a:t>
            </a:r>
            <a:r>
              <a:rPr lang="en-US" sz="1800" dirty="0"/>
              <a:t> Bal</a:t>
            </a:r>
            <a:endParaRPr lang="en-US" dirty="0"/>
          </a:p>
        </p:txBody>
      </p:sp>
      <p:sp>
        <p:nvSpPr>
          <p:cNvPr id="3" name="Content Placeholder 2">
            <a:extLst>
              <a:ext uri="{FF2B5EF4-FFF2-40B4-BE49-F238E27FC236}">
                <a16:creationId xmlns:a16="http://schemas.microsoft.com/office/drawing/2014/main" id="{CF62EC0B-9C02-FE48-8E0B-68B15F8D4C77}"/>
              </a:ext>
            </a:extLst>
          </p:cNvPr>
          <p:cNvSpPr>
            <a:spLocks noGrp="1"/>
          </p:cNvSpPr>
          <p:nvPr>
            <p:ph idx="1"/>
          </p:nvPr>
        </p:nvSpPr>
        <p:spPr/>
        <p:txBody>
          <a:bodyPr>
            <a:normAutofit fontScale="92500" lnSpcReduction="10000"/>
          </a:bodyPr>
          <a:lstStyle/>
          <a:p>
            <a:pPr>
              <a:buFontTx/>
              <a:buChar char="-"/>
            </a:pPr>
            <a:r>
              <a:rPr lang="en-GB" dirty="0"/>
              <a:t>how to think with images</a:t>
            </a:r>
            <a:r>
              <a:rPr lang="en-US" dirty="0"/>
              <a:t> </a:t>
            </a:r>
          </a:p>
          <a:p>
            <a:pPr lvl="0"/>
            <a:r>
              <a:rPr lang="en-US" b="1" dirty="0"/>
              <a:t>using v</a:t>
            </a:r>
            <a:r>
              <a:rPr lang="en-US" dirty="0"/>
              <a:t>isual language and thought-images (</a:t>
            </a:r>
            <a:r>
              <a:rPr lang="en-US" dirty="0" err="1"/>
              <a:t>Denkbilder</a:t>
            </a:r>
            <a:r>
              <a:rPr lang="en-US" dirty="0"/>
              <a:t>)</a:t>
            </a:r>
          </a:p>
          <a:p>
            <a:pPr>
              <a:buFontTx/>
              <a:buChar char="-"/>
            </a:pPr>
            <a:endParaRPr lang="en-US" b="1" dirty="0"/>
          </a:p>
          <a:p>
            <a:pPr marL="0" indent="0">
              <a:buNone/>
            </a:pPr>
            <a:r>
              <a:rPr lang="en-US" b="1" dirty="0"/>
              <a:t>Messy form of thinking</a:t>
            </a:r>
            <a:r>
              <a:rPr lang="en-US" dirty="0"/>
              <a:t>: combining material and practical changes, confusion of </a:t>
            </a:r>
            <a:r>
              <a:rPr lang="en-US" dirty="0" err="1"/>
              <a:t>langugages</a:t>
            </a:r>
            <a:r>
              <a:rPr lang="en-US" dirty="0"/>
              <a:t>, trans-mediation/</a:t>
            </a:r>
            <a:r>
              <a:rPr lang="en-US" dirty="0" err="1"/>
              <a:t>intermediality</a:t>
            </a:r>
            <a:r>
              <a:rPr lang="en-US" dirty="0"/>
              <a:t> (audio-visualization of a literary text) – enables and activates viewers to construct their own story and connect it to what they see around them.</a:t>
            </a:r>
          </a:p>
          <a:p>
            <a:pPr marL="0" indent="0">
              <a:buNone/>
            </a:pPr>
            <a:endParaRPr lang="en-US" dirty="0"/>
          </a:p>
        </p:txBody>
      </p:sp>
    </p:spTree>
    <p:extLst>
      <p:ext uri="{BB962C8B-B14F-4D97-AF65-F5344CB8AC3E}">
        <p14:creationId xmlns:p14="http://schemas.microsoft.com/office/powerpoint/2010/main" val="2811272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596A-979D-9A42-89F6-3424849B6903}"/>
              </a:ext>
            </a:extLst>
          </p:cNvPr>
          <p:cNvSpPr>
            <a:spLocks noGrp="1"/>
          </p:cNvSpPr>
          <p:nvPr>
            <p:ph type="title"/>
          </p:nvPr>
        </p:nvSpPr>
        <p:spPr/>
        <p:txBody>
          <a:bodyPr>
            <a:normAutofit/>
          </a:bodyPr>
          <a:lstStyle/>
          <a:p>
            <a:r>
              <a:rPr lang="en-US" dirty="0"/>
              <a:t>Close-Reading</a:t>
            </a:r>
            <a:br>
              <a:rPr lang="en-US" dirty="0"/>
            </a:br>
            <a:r>
              <a:rPr lang="en-US" sz="1800" dirty="0"/>
              <a:t>Frans-Willem Korsten</a:t>
            </a:r>
            <a:endParaRPr lang="en-US" dirty="0"/>
          </a:p>
        </p:txBody>
      </p:sp>
      <p:sp>
        <p:nvSpPr>
          <p:cNvPr id="3" name="Content Placeholder 2">
            <a:extLst>
              <a:ext uri="{FF2B5EF4-FFF2-40B4-BE49-F238E27FC236}">
                <a16:creationId xmlns:a16="http://schemas.microsoft.com/office/drawing/2014/main" id="{DDF33EC4-DAD9-C54B-BAF6-501CE9D8BF37}"/>
              </a:ext>
            </a:extLst>
          </p:cNvPr>
          <p:cNvSpPr>
            <a:spLocks noGrp="1"/>
          </p:cNvSpPr>
          <p:nvPr>
            <p:ph idx="1"/>
          </p:nvPr>
        </p:nvSpPr>
        <p:spPr/>
        <p:txBody>
          <a:bodyPr>
            <a:normAutofit fontScale="85000" lnSpcReduction="20000"/>
          </a:bodyPr>
          <a:lstStyle/>
          <a:p>
            <a:pPr marL="0" indent="0">
              <a:buNone/>
            </a:pPr>
            <a:r>
              <a:rPr lang="en-US" dirty="0"/>
              <a:t>“I would like to share (the) contention that close reading cannot be anything other than a </a:t>
            </a:r>
            <a:r>
              <a:rPr lang="en-US" i="1" dirty="0"/>
              <a:t>mater</a:t>
            </a:r>
            <a:r>
              <a:rPr lang="en-US" dirty="0"/>
              <a:t>ialist kind of reading, that is to say a form of reading in which the </a:t>
            </a:r>
            <a:r>
              <a:rPr lang="en-US" i="1" dirty="0"/>
              <a:t>mater</a:t>
            </a:r>
            <a:r>
              <a:rPr lang="en-US" dirty="0"/>
              <a:t> indicates a principally gendered body that does not so much disseminate but brings forth. As for close reading, there is no possibility of escaping material concreteness and by implication, sociocultural differences or gendered ones. Close reading can never be, in whatever way, objective or universal. As the word ‘close’ suggests, such a kind of reading is spatially particular, intrinsically sensitive, sensible, and principally embodied.” (Frans-Willem Korsten, “Close-Reading”, 444)</a:t>
            </a:r>
          </a:p>
          <a:p>
            <a:pPr marL="0" indent="0">
              <a:buNone/>
            </a:pPr>
            <a:endParaRPr lang="en-US" dirty="0"/>
          </a:p>
        </p:txBody>
      </p:sp>
    </p:spTree>
    <p:extLst>
      <p:ext uri="{BB962C8B-B14F-4D97-AF65-F5344CB8AC3E}">
        <p14:creationId xmlns:p14="http://schemas.microsoft.com/office/powerpoint/2010/main" val="339176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A944-2411-E64E-968E-08BE47F27586}"/>
              </a:ext>
            </a:extLst>
          </p:cNvPr>
          <p:cNvSpPr>
            <a:spLocks noGrp="1"/>
          </p:cNvSpPr>
          <p:nvPr>
            <p:ph type="title"/>
          </p:nvPr>
        </p:nvSpPr>
        <p:spPr/>
        <p:txBody>
          <a:bodyPr>
            <a:normAutofit/>
          </a:bodyPr>
          <a:lstStyle/>
          <a:p>
            <a:r>
              <a:rPr lang="en-US" dirty="0"/>
              <a:t>De/composition</a:t>
            </a:r>
            <a:br>
              <a:rPr lang="en-US" dirty="0"/>
            </a:br>
            <a:r>
              <a:rPr lang="en-US" sz="2000" dirty="0"/>
              <a:t>Robert </a:t>
            </a:r>
            <a:r>
              <a:rPr lang="en-US" sz="2000" dirty="0" err="1"/>
              <a:t>McRuer</a:t>
            </a:r>
            <a:endParaRPr lang="en-US" sz="2000" dirty="0"/>
          </a:p>
        </p:txBody>
      </p:sp>
      <p:sp>
        <p:nvSpPr>
          <p:cNvPr id="3" name="Content Placeholder 2">
            <a:extLst>
              <a:ext uri="{FF2B5EF4-FFF2-40B4-BE49-F238E27FC236}">
                <a16:creationId xmlns:a16="http://schemas.microsoft.com/office/drawing/2014/main" id="{35092C8A-60C9-8249-9A95-F1D0BC3B0C78}"/>
              </a:ext>
            </a:extLst>
          </p:cNvPr>
          <p:cNvSpPr>
            <a:spLocks noGrp="1"/>
          </p:cNvSpPr>
          <p:nvPr>
            <p:ph idx="1"/>
          </p:nvPr>
        </p:nvSpPr>
        <p:spPr/>
        <p:txBody>
          <a:bodyPr>
            <a:normAutofit fontScale="92500" lnSpcReduction="20000"/>
          </a:bodyPr>
          <a:lstStyle/>
          <a:p>
            <a:pPr marL="0" indent="0">
              <a:buNone/>
            </a:pPr>
            <a:r>
              <a:rPr lang="en-US" dirty="0" err="1"/>
              <a:t>Beispiele</a:t>
            </a:r>
            <a:r>
              <a:rPr lang="en-US" dirty="0"/>
              <a:t>:</a:t>
            </a:r>
          </a:p>
          <a:p>
            <a:pPr marL="0" indent="0">
              <a:buNone/>
            </a:pPr>
            <a:r>
              <a:rPr lang="en-US" dirty="0"/>
              <a:t>- “Tender Attunements”, Angelo </a:t>
            </a:r>
            <a:r>
              <a:rPr lang="en-US" dirty="0" err="1"/>
              <a:t>Custodio</a:t>
            </a:r>
            <a:r>
              <a:rPr lang="en-US" dirty="0"/>
              <a:t> &amp; Jules Sturm, 2023:</a:t>
            </a:r>
          </a:p>
          <a:p>
            <a:pPr marL="0" indent="0">
              <a:buNone/>
            </a:pPr>
            <a:r>
              <a:rPr lang="en-US" dirty="0">
                <a:hlinkClick r:id="rId2"/>
              </a:rPr>
              <a:t>https://extraintra.nl/article/towards-new-schools/essay-6-tender-attunements/</a:t>
            </a:r>
            <a:endParaRPr lang="en-US" dirty="0"/>
          </a:p>
          <a:p>
            <a:pPr marL="0" indent="0">
              <a:buNone/>
            </a:pPr>
            <a:endParaRPr lang="en-US" dirty="0"/>
          </a:p>
          <a:p>
            <a:pPr>
              <a:buFontTx/>
              <a:buChar char="-"/>
            </a:pPr>
            <a:r>
              <a:rPr lang="en-US" dirty="0"/>
              <a:t>“</a:t>
            </a:r>
            <a:r>
              <a:rPr lang="en-US" dirty="0" err="1"/>
              <a:t>Corpolegible</a:t>
            </a:r>
            <a:r>
              <a:rPr lang="en-US" dirty="0"/>
              <a:t>”, Joy Mariama Smith (In: On </a:t>
            </a:r>
            <a:r>
              <a:rPr lang="en-US" dirty="0" err="1"/>
              <a:t>Corporliteracy</a:t>
            </a:r>
            <a:r>
              <a:rPr lang="en-US" dirty="0"/>
              <a:t>)</a:t>
            </a:r>
          </a:p>
          <a:p>
            <a:pPr>
              <a:buFontTx/>
              <a:buChar char="-"/>
            </a:pPr>
            <a:r>
              <a:rPr lang="en-US" dirty="0"/>
              <a:t>“Choreography of a Collective Imaginary”, </a:t>
            </a:r>
            <a:r>
              <a:rPr lang="en-US" dirty="0" err="1"/>
              <a:t>Coopertiva</a:t>
            </a:r>
            <a:r>
              <a:rPr lang="en-US" dirty="0"/>
              <a:t> </a:t>
            </a:r>
            <a:r>
              <a:rPr lang="en-US" dirty="0" err="1"/>
              <a:t>Cráter</a:t>
            </a:r>
            <a:r>
              <a:rPr lang="en-US" dirty="0"/>
              <a:t> </a:t>
            </a:r>
            <a:r>
              <a:rPr lang="en-US" dirty="0" err="1"/>
              <a:t>Invertido</a:t>
            </a:r>
            <a:r>
              <a:rPr lang="en-US" dirty="0"/>
              <a:t> (In: On </a:t>
            </a:r>
            <a:r>
              <a:rPr lang="en-US" dirty="0" err="1"/>
              <a:t>Corpoliteracy</a:t>
            </a:r>
            <a:r>
              <a:rPr lang="en-US" dirty="0"/>
              <a:t>)</a:t>
            </a:r>
          </a:p>
          <a:p>
            <a:pPr>
              <a:buFontTx/>
              <a:buChar char="-"/>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37394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D1AD-8D50-F44B-AF50-6D60AD3642C4}"/>
              </a:ext>
            </a:extLst>
          </p:cNvPr>
          <p:cNvSpPr>
            <a:spLocks noGrp="1"/>
          </p:cNvSpPr>
          <p:nvPr>
            <p:ph type="title"/>
          </p:nvPr>
        </p:nvSpPr>
        <p:spPr/>
        <p:txBody>
          <a:bodyPr>
            <a:noAutofit/>
          </a:bodyPr>
          <a:lstStyle/>
          <a:p>
            <a:r>
              <a:rPr lang="en-US" sz="3600" b="1" dirty="0">
                <a:latin typeface="Calibri Light" panose="020F0302020204030204" pitchFamily="34" charset="0"/>
                <a:cs typeface="Calibri Light" panose="020F0302020204030204" pitchFamily="34" charset="0"/>
              </a:rPr>
              <a:t>Visual and verbal/linguistic reading practices</a:t>
            </a:r>
          </a:p>
        </p:txBody>
      </p:sp>
      <p:pic>
        <p:nvPicPr>
          <p:cNvPr id="5" name="Picture 4">
            <a:extLst>
              <a:ext uri="{FF2B5EF4-FFF2-40B4-BE49-F238E27FC236}">
                <a16:creationId xmlns:a16="http://schemas.microsoft.com/office/drawing/2014/main" id="{BD97C9C9-AACA-694E-8919-47BFDB306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75" y="1585311"/>
            <a:ext cx="7877503" cy="5251669"/>
          </a:xfrm>
          <a:prstGeom prst="rect">
            <a:avLst/>
          </a:prstGeom>
        </p:spPr>
      </p:pic>
      <p:sp>
        <p:nvSpPr>
          <p:cNvPr id="3" name="Content Placeholder 2">
            <a:extLst>
              <a:ext uri="{FF2B5EF4-FFF2-40B4-BE49-F238E27FC236}">
                <a16:creationId xmlns:a16="http://schemas.microsoft.com/office/drawing/2014/main" id="{FCB82D6A-1E95-E347-820A-F7F1AF4072E1}"/>
              </a:ext>
            </a:extLst>
          </p:cNvPr>
          <p:cNvSpPr>
            <a:spLocks noGrp="1"/>
          </p:cNvSpPr>
          <p:nvPr>
            <p:ph idx="1"/>
          </p:nvPr>
        </p:nvSpPr>
        <p:spPr>
          <a:xfrm>
            <a:off x="3993932" y="4284717"/>
            <a:ext cx="4692868" cy="2448910"/>
          </a:xfrm>
        </p:spPr>
        <p:txBody>
          <a:bodyPr>
            <a:normAutofit/>
          </a:bodyPr>
          <a:lstStyle/>
          <a:p>
            <a:pPr marL="0" indent="0">
              <a:buNone/>
            </a:pPr>
            <a:r>
              <a:rPr lang="en-US" dirty="0" err="1">
                <a:solidFill>
                  <a:srgbClr val="FFC000"/>
                </a:solidFill>
                <a:latin typeface="Calibri Light" panose="020F0302020204030204" pitchFamily="34" charset="0"/>
                <a:cs typeface="Calibri Light" panose="020F0302020204030204" pitchFamily="34" charset="0"/>
              </a:rPr>
              <a:t>Olave</a:t>
            </a:r>
            <a:r>
              <a:rPr lang="en-US" dirty="0">
                <a:solidFill>
                  <a:srgbClr val="FFC000"/>
                </a:solidFill>
                <a:latin typeface="Calibri Light" panose="020F0302020204030204" pitchFamily="34" charset="0"/>
                <a:cs typeface="Calibri Light" panose="020F0302020204030204" pitchFamily="34" charset="0"/>
              </a:rPr>
              <a:t> </a:t>
            </a:r>
            <a:r>
              <a:rPr lang="en-US" dirty="0" err="1">
                <a:solidFill>
                  <a:srgbClr val="FFC000"/>
                </a:solidFill>
                <a:latin typeface="Calibri Light" panose="020F0302020204030204" pitchFamily="34" charset="0"/>
                <a:cs typeface="Calibri Light" panose="020F0302020204030204" pitchFamily="34" charset="0"/>
              </a:rPr>
              <a:t>Nduwanje</a:t>
            </a:r>
            <a:endParaRPr lang="en-US" dirty="0">
              <a:solidFill>
                <a:srgbClr val="FFC000"/>
              </a:solidFill>
              <a:latin typeface="Calibri Light" panose="020F0302020204030204" pitchFamily="34" charset="0"/>
              <a:cs typeface="Calibri Light" panose="020F0302020204030204" pitchFamily="34" charset="0"/>
            </a:endParaRPr>
          </a:p>
          <a:p>
            <a:pPr marL="0" indent="0">
              <a:buNone/>
            </a:pPr>
            <a:r>
              <a:rPr lang="en-US" dirty="0">
                <a:solidFill>
                  <a:srgbClr val="FFC000"/>
                </a:solidFill>
                <a:latin typeface="Calibri Light" panose="020F0302020204030204" pitchFamily="34" charset="0"/>
                <a:cs typeface="Calibri Light" panose="020F0302020204030204" pitchFamily="34" charset="0"/>
              </a:rPr>
              <a:t>(2019): </a:t>
            </a:r>
            <a:r>
              <a:rPr lang="en-US" sz="2000" dirty="0">
                <a:solidFill>
                  <a:srgbClr val="FFC000"/>
                </a:solidFill>
                <a:latin typeface="Calibri Light" panose="020F0302020204030204" pitchFamily="34" charset="0"/>
                <a:cs typeface="Calibri Light" panose="020F0302020204030204" pitchFamily="34" charset="0"/>
              </a:rPr>
              <a:t>Performance at Reading Bodies! The New Alphabet School, HKW Berlin. </a:t>
            </a:r>
          </a:p>
          <a:p>
            <a:pPr marL="0" indent="0">
              <a:buNone/>
            </a:pPr>
            <a:r>
              <a:rPr lang="en-US" sz="1500" dirty="0">
                <a:latin typeface="Calibri Light" panose="020F0302020204030204" pitchFamily="34" charset="0"/>
                <a:cs typeface="Calibri Light" panose="020F0302020204030204" pitchFamily="34" charset="0"/>
                <a:hlinkClick r:id="rId3"/>
              </a:rPr>
              <a:t>https://www.hkw.de/en/app/mediathek/audio/75567</a:t>
            </a:r>
            <a:endParaRPr lang="en-US" sz="1500" dirty="0">
              <a:latin typeface="Calibri Light" panose="020F0302020204030204" pitchFamily="34" charset="0"/>
              <a:cs typeface="Calibri Light" panose="020F0302020204030204" pitchFamily="34" charset="0"/>
            </a:endParaRPr>
          </a:p>
          <a:p>
            <a:pPr marL="0" indent="0">
              <a:buNone/>
            </a:pPr>
            <a:r>
              <a:rPr lang="en-US" sz="2000" dirty="0">
                <a:latin typeface="Calibri Light" panose="020F0302020204030204" pitchFamily="34" charset="0"/>
                <a:cs typeface="Calibri Light" panose="020F0302020204030204" pitchFamily="34" charset="0"/>
              </a:rPr>
              <a:t>						</a:t>
            </a:r>
          </a:p>
          <a:p>
            <a:pPr marL="0" indent="0">
              <a:buNone/>
            </a:pPr>
            <a:endParaRPr lang="en-US" sz="2000" dirty="0">
              <a:latin typeface="Calibri Light" panose="020F0302020204030204" pitchFamily="34" charset="0"/>
              <a:cs typeface="Calibri Light" panose="020F0302020204030204" pitchFamily="34" charset="0"/>
              <a:hlinkClick r:id="rId3"/>
            </a:endParaRPr>
          </a:p>
        </p:txBody>
      </p:sp>
    </p:spTree>
    <p:extLst>
      <p:ext uri="{BB962C8B-B14F-4D97-AF65-F5344CB8AC3E}">
        <p14:creationId xmlns:p14="http://schemas.microsoft.com/office/powerpoint/2010/main" val="3114546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82C4972-C10A-8042-B68E-8A0D7CB2C5C1}"/>
              </a:ext>
            </a:extLst>
          </p:cNvPr>
          <p:cNvSpPr>
            <a:spLocks noGrp="1"/>
          </p:cNvSpPr>
          <p:nvPr>
            <p:ph idx="1"/>
          </p:nvPr>
        </p:nvSpPr>
        <p:spPr>
          <a:xfrm>
            <a:off x="457200" y="595424"/>
            <a:ext cx="8229600" cy="5530740"/>
          </a:xfrm>
        </p:spPr>
        <p:txBody>
          <a:bodyPr>
            <a:normAutofit lnSpcReduction="10000"/>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“Have you learned to fear a knowing look? Does a confident gaze terrify you too? Do you also fear the violence of eyes that read?” </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Olave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Nduwanje</a:t>
            </a:r>
            <a:r>
              <a:rPr lang="en-US" sz="1800" dirty="0">
                <a:latin typeface="Calibri Light" panose="020F0302020204030204" pitchFamily="34" charset="0"/>
                <a:cs typeface="Calibri Light" panose="020F0302020204030204" pitchFamily="34" charset="0"/>
              </a:rPr>
              <a:t>, Do Not Read This Body!)</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2400" dirty="0">
                <a:latin typeface="Calibri Light" panose="020F0302020204030204" pitchFamily="34" charset="0"/>
                <a:cs typeface="Calibri Light" panose="020F0302020204030204" pitchFamily="34" charset="0"/>
              </a:rPr>
              <a:t>“Das </a:t>
            </a:r>
            <a:r>
              <a:rPr lang="en-US" sz="2400" dirty="0" err="1">
                <a:latin typeface="Calibri Light" panose="020F0302020204030204" pitchFamily="34" charset="0"/>
                <a:cs typeface="Calibri Light" panose="020F0302020204030204" pitchFamily="34" charset="0"/>
              </a:rPr>
              <a:t>verkörperte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Sprechen</a:t>
            </a:r>
            <a:r>
              <a:rPr lang="en-US" sz="2400" dirty="0">
                <a:latin typeface="Calibri Light" panose="020F0302020204030204" pitchFamily="34" charset="0"/>
                <a:cs typeface="Calibri Light" panose="020F0302020204030204" pitchFamily="34" charset="0"/>
              </a:rPr>
              <a:t> der </a:t>
            </a:r>
            <a:r>
              <a:rPr lang="en-US" sz="2400" dirty="0" err="1">
                <a:latin typeface="Calibri Light" panose="020F0302020204030204" pitchFamily="34" charset="0"/>
                <a:cs typeface="Calibri Light" panose="020F0302020204030204" pitchFamily="34" charset="0"/>
              </a:rPr>
              <a:t>Dolmetscherin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verzerrt</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für</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Nduwanjes</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hörendes</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Publikum</a:t>
            </a:r>
            <a:r>
              <a:rPr lang="en-US" sz="2400" dirty="0">
                <a:latin typeface="Calibri Light" panose="020F0302020204030204" pitchFamily="34" charset="0"/>
                <a:cs typeface="Calibri Light" panose="020F0302020204030204" pitchFamily="34" charset="0"/>
              </a:rPr>
              <a:t> die </a:t>
            </a:r>
            <a:r>
              <a:rPr lang="en-US" sz="2400" dirty="0" err="1">
                <a:latin typeface="Calibri Light" panose="020F0302020204030204" pitchFamily="34" charset="0"/>
                <a:cs typeface="Calibri Light" panose="020F0302020204030204" pitchFamily="34" charset="0"/>
              </a:rPr>
              <a:t>Verbindung</a:t>
            </a:r>
            <a:r>
              <a:rPr lang="en-US" sz="2400" dirty="0">
                <a:latin typeface="Calibri Light" panose="020F0302020204030204" pitchFamily="34" charset="0"/>
                <a:cs typeface="Calibri Light" panose="020F0302020204030204" pitchFamily="34" charset="0"/>
              </a:rPr>
              <a:t> von </a:t>
            </a:r>
            <a:r>
              <a:rPr lang="en-US" sz="2400" dirty="0" err="1">
                <a:latin typeface="Calibri Light" panose="020F0302020204030204" pitchFamily="34" charset="0"/>
                <a:cs typeface="Calibri Light" panose="020F0302020204030204" pitchFamily="34" charset="0"/>
              </a:rPr>
              <a:t>Gesagtem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Sichtbarem</a:t>
            </a:r>
            <a:r>
              <a:rPr lang="en-US" sz="2400" dirty="0">
                <a:latin typeface="Calibri Light" panose="020F0302020204030204" pitchFamily="34" charset="0"/>
                <a:cs typeface="Calibri Light" panose="020F0302020204030204" pitchFamily="34" charset="0"/>
              </a:rPr>
              <a:t>, von </a:t>
            </a:r>
            <a:r>
              <a:rPr lang="en-US" sz="2400" dirty="0" err="1">
                <a:latin typeface="Calibri Light" panose="020F0302020204030204" pitchFamily="34" charset="0"/>
                <a:cs typeface="Calibri Light" panose="020F0302020204030204" pitchFamily="34" charset="0"/>
              </a:rPr>
              <a:t>Gehörtem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Gesehenem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Sehen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Hören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Sprechen</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Empfinden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verzweigen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überlagern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widersprechen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da </a:t>
            </a:r>
            <a:r>
              <a:rPr lang="en-US" sz="2400" dirty="0" err="1">
                <a:latin typeface="Calibri Light" panose="020F0302020204030204" pitchFamily="34" charset="0"/>
                <a:cs typeface="Calibri Light" panose="020F0302020204030204" pitchFamily="34" charset="0"/>
              </a:rPr>
              <a:t>sie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nicht</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einem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einzelnen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lesbaren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Körper</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zugeordnet</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werden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können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Gebärden</a:t>
            </a:r>
            <a:r>
              <a:rPr lang="en-US" sz="2400" dirty="0">
                <a:latin typeface="Calibri Light" panose="020F0302020204030204" pitchFamily="34" charset="0"/>
                <a:cs typeface="Calibri Light" panose="020F0302020204030204" pitchFamily="34" charset="0"/>
              </a:rPr>
              <a:t> (signs) und </a:t>
            </a:r>
            <a:r>
              <a:rPr lang="en-US" sz="2400" dirty="0" err="1">
                <a:latin typeface="Calibri Light" panose="020F0302020204030204" pitchFamily="34" charset="0"/>
                <a:cs typeface="Calibri Light" panose="020F0302020204030204" pitchFamily="34" charset="0"/>
              </a:rPr>
              <a:t>Gesten</a:t>
            </a:r>
            <a:r>
              <a:rPr lang="en-US" sz="2400" dirty="0">
                <a:latin typeface="Calibri Light" panose="020F0302020204030204" pitchFamily="34" charset="0"/>
                <a:cs typeface="Calibri Light" panose="020F0302020204030204" pitchFamily="34" charset="0"/>
              </a:rPr>
              <a:t> (gestures) </a:t>
            </a:r>
            <a:r>
              <a:rPr lang="en-US" sz="2400" dirty="0" err="1">
                <a:latin typeface="Calibri Light" panose="020F0302020204030204" pitchFamily="34" charset="0"/>
                <a:cs typeface="Calibri Light" panose="020F0302020204030204" pitchFamily="34" charset="0"/>
              </a:rPr>
              <a:t>verkörpern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zwei</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Kommunikationsformen</a:t>
            </a:r>
            <a:r>
              <a:rPr lang="en-US" sz="2400" dirty="0">
                <a:latin typeface="Calibri Light" panose="020F0302020204030204" pitchFamily="34" charset="0"/>
                <a:cs typeface="Calibri Light" panose="020F0302020204030204" pitchFamily="34" charset="0"/>
              </a:rPr>
              <a:t>, die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unterschiedlich</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sprachlichen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Zeichensystemen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Gebärdensprache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gesprochene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Sprache</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ihren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Zuschreibungen</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Bedeutungen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verhalten</a:t>
            </a:r>
            <a:r>
              <a:rPr lang="en-US" sz="2400" dirty="0">
                <a:latin typeface="Calibri Light" panose="020F0302020204030204" pitchFamily="34" charset="0"/>
                <a:cs typeface="Calibri Light" panose="020F0302020204030204" pitchFamily="34" charset="0"/>
              </a:rPr>
              <a:t>.” (Sturm, “</a:t>
            </a:r>
            <a:r>
              <a:rPr lang="en-US" sz="2400" dirty="0" err="1">
                <a:latin typeface="Calibri Light" panose="020F0302020204030204" pitchFamily="34" charset="0"/>
                <a:cs typeface="Calibri Light" panose="020F0302020204030204" pitchFamily="34" charset="0"/>
              </a:rPr>
              <a:t>Gesten</a:t>
            </a:r>
            <a:r>
              <a:rPr lang="en-US" sz="2400" dirty="0">
                <a:latin typeface="Calibri Light" panose="020F0302020204030204" pitchFamily="34" charset="0"/>
                <a:cs typeface="Calibri Light" panose="020F0302020204030204" pitchFamily="34" charset="0"/>
              </a:rPr>
              <a:t> der </a:t>
            </a:r>
            <a:r>
              <a:rPr lang="en-US" sz="2400" dirty="0" err="1">
                <a:latin typeface="Calibri Light" panose="020F0302020204030204" pitchFamily="34" charset="0"/>
                <a:cs typeface="Calibri Light" panose="020F0302020204030204" pitchFamily="34" charset="0"/>
              </a:rPr>
              <a:t>Verkörperung</a:t>
            </a:r>
            <a:r>
              <a:rPr lang="en-US" sz="2400" dirty="0">
                <a:latin typeface="Calibri Light" panose="020F0302020204030204" pitchFamily="34" charset="0"/>
                <a:cs typeface="Calibri Light" panose="020F0302020204030204" pitchFamily="34" charset="0"/>
              </a:rPr>
              <a:t>”, 2022: 62)</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7972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82C4972-C10A-8042-B68E-8A0D7CB2C5C1}"/>
              </a:ext>
            </a:extLst>
          </p:cNvPr>
          <p:cNvSpPr>
            <a:spLocks noGrp="1"/>
          </p:cNvSpPr>
          <p:nvPr>
            <p:ph idx="1"/>
          </p:nvPr>
        </p:nvSpPr>
        <p:spPr>
          <a:xfrm>
            <a:off x="457200" y="595424"/>
            <a:ext cx="8229600" cy="5530740"/>
          </a:xfrm>
        </p:spPr>
        <p:txBody>
          <a:bodyPr>
            <a:normAutofit/>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“Have you learned to fear a knowing look? Does a confident gaze terrify you too? Do you also fear the violence of eyes that read?” </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Olave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Nduwanje</a:t>
            </a:r>
            <a:r>
              <a:rPr lang="en-US" sz="1800" dirty="0">
                <a:latin typeface="Calibri Light" panose="020F0302020204030204" pitchFamily="34" charset="0"/>
                <a:cs typeface="Calibri Light" panose="020F0302020204030204" pitchFamily="34" charset="0"/>
              </a:rPr>
              <a:t>, Do Not Read This Body!)</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2400" dirty="0">
                <a:latin typeface="Calibri Light" panose="020F0302020204030204" pitchFamily="34" charset="0"/>
                <a:cs typeface="Calibri Light" panose="020F0302020204030204" pitchFamily="34" charset="0"/>
              </a:rPr>
              <a:t>“The embodied speech of the interpreter distorts, for </a:t>
            </a:r>
            <a:r>
              <a:rPr lang="en-US" sz="2400" dirty="0" err="1">
                <a:latin typeface="Calibri Light" panose="020F0302020204030204" pitchFamily="34" charset="0"/>
                <a:cs typeface="Calibri Light" panose="020F0302020204030204" pitchFamily="34" charset="0"/>
              </a:rPr>
              <a:t>Nduwanje’s</a:t>
            </a:r>
            <a:r>
              <a:rPr lang="en-US" sz="2400" dirty="0">
                <a:latin typeface="Calibri Light" panose="020F0302020204030204" pitchFamily="34" charset="0"/>
                <a:cs typeface="Calibri Light" panose="020F0302020204030204" pitchFamily="34" charset="0"/>
              </a:rPr>
              <a:t> hearing audience, the connection between the spoken and the visible, between the heard and the seen: seeing, hearing, speaking, and feeling branch out, overlap, and contradict each other, as they cannot be assigned to a single readable body. Gestures and signs embody two forms of communication that relate differently to linguistic systems (sign language, spoken language) and their attributions and meanings." (Sturm, "Gestures of Embodiment", 2022: 62) – translated by </a:t>
            </a:r>
            <a:r>
              <a:rPr lang="en-US" sz="2400" dirty="0" err="1">
                <a:latin typeface="Calibri Light" panose="020F0302020204030204" pitchFamily="34" charset="0"/>
                <a:cs typeface="Calibri Light" panose="020F0302020204030204" pitchFamily="34" charset="0"/>
              </a:rPr>
              <a:t>ChatGPT</a:t>
            </a:r>
            <a:r>
              <a:rPr lang="en-US" sz="2400" dirty="0">
                <a:latin typeface="Calibri Light" panose="020F0302020204030204" pitchFamily="34" charset="0"/>
                <a:cs typeface="Calibri Light" panose="020F0302020204030204" pitchFamily="34" charset="0"/>
              </a:rPr>
              <a:t>, April 2024</a:t>
            </a:r>
          </a:p>
          <a:p>
            <a:pPr marL="0" indent="0">
              <a:buNone/>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6759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ECDCB-D5CA-9D40-BF35-FAAF8538296D}"/>
              </a:ext>
            </a:extLst>
          </p:cNvPr>
          <p:cNvSpPr>
            <a:spLocks noGrp="1"/>
          </p:cNvSpPr>
          <p:nvPr>
            <p:ph idx="1"/>
          </p:nvPr>
        </p:nvSpPr>
        <p:spPr>
          <a:xfrm>
            <a:off x="457200" y="457200"/>
            <a:ext cx="8229600" cy="5668963"/>
          </a:xfrm>
        </p:spPr>
        <p:txBody>
          <a:bodyPr>
            <a:normAutofit fontScale="92500" lnSpcReduction="20000"/>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“I can feel your scanning eyes, your knowing eyes, your pretentious eyes, your judgmental eyes. I can feel them on my skin, on the curve of my lips, on the edges of my frown, on the heights of my cheekbones.</a:t>
            </a:r>
          </a:p>
          <a:p>
            <a:pPr marL="0" indent="0">
              <a:buNone/>
            </a:pPr>
            <a:r>
              <a:rPr lang="en-US" sz="2400" dirty="0">
                <a:solidFill>
                  <a:srgbClr val="7030A0"/>
                </a:solidFill>
                <a:latin typeface="Calibri Light" panose="020F0302020204030204" pitchFamily="34" charset="0"/>
                <a:cs typeface="Calibri Light" panose="020F0302020204030204" pitchFamily="34" charset="0"/>
              </a:rPr>
              <a:t> </a:t>
            </a:r>
          </a:p>
          <a:p>
            <a:pPr marL="0" indent="0">
              <a:buNone/>
            </a:pPr>
            <a:r>
              <a:rPr lang="en-US" sz="2400" dirty="0">
                <a:solidFill>
                  <a:srgbClr val="7030A0"/>
                </a:solidFill>
                <a:latin typeface="Calibri Light" panose="020F0302020204030204" pitchFamily="34" charset="0"/>
                <a:cs typeface="Calibri Light" panose="020F0302020204030204" pitchFamily="34" charset="0"/>
              </a:rPr>
              <a:t>I can feel your eyes. They reach for the shape of my knuckles, the contour of my cock in my squirt. I can feel them. Your eyes. They are hungry. </a:t>
            </a:r>
          </a:p>
          <a:p>
            <a:pPr marL="0" indent="0">
              <a:buNone/>
            </a:pPr>
            <a:r>
              <a:rPr lang="en-US" sz="2400" dirty="0">
                <a:solidFill>
                  <a:srgbClr val="7030A0"/>
                </a:solidFill>
                <a:latin typeface="Calibri Light" panose="020F0302020204030204" pitchFamily="34" charset="0"/>
                <a:cs typeface="Calibri Light" panose="020F0302020204030204" pitchFamily="34" charset="0"/>
              </a:rPr>
              <a:t> </a:t>
            </a:r>
          </a:p>
          <a:p>
            <a:pPr marL="0" indent="0">
              <a:buNone/>
            </a:pPr>
            <a:r>
              <a:rPr lang="en-US" sz="2400" dirty="0">
                <a:solidFill>
                  <a:srgbClr val="7030A0"/>
                </a:solidFill>
                <a:latin typeface="Calibri Light" panose="020F0302020204030204" pitchFamily="34" charset="0"/>
                <a:cs typeface="Calibri Light" panose="020F0302020204030204" pitchFamily="34" charset="0"/>
              </a:rPr>
              <a:t>They press on my soft belly, wondering what I eat, </a:t>
            </a:r>
          </a:p>
          <a:p>
            <a:pPr marL="0" indent="0">
              <a:buNone/>
            </a:pPr>
            <a:r>
              <a:rPr lang="en-US" sz="2400" dirty="0">
                <a:solidFill>
                  <a:srgbClr val="7030A0"/>
                </a:solidFill>
                <a:latin typeface="Calibri Light" panose="020F0302020204030204" pitchFamily="34" charset="0"/>
                <a:cs typeface="Calibri Light" panose="020F0302020204030204" pitchFamily="34" charset="0"/>
              </a:rPr>
              <a:t>They press on my hard skull, calculating what I am thinking,</a:t>
            </a:r>
          </a:p>
          <a:p>
            <a:pPr marL="0" indent="0">
              <a:buNone/>
            </a:pPr>
            <a:r>
              <a:rPr lang="en-US" sz="2400" dirty="0">
                <a:solidFill>
                  <a:srgbClr val="7030A0"/>
                </a:solidFill>
                <a:latin typeface="Calibri Light" panose="020F0302020204030204" pitchFamily="34" charset="0"/>
                <a:cs typeface="Calibri Light" panose="020F0302020204030204" pitchFamily="34" charset="0"/>
              </a:rPr>
              <a:t>They press on my beating heart, guessing what I am feeling.” </a:t>
            </a: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a:p>
            <a:pPr marL="0" indent="0">
              <a:buNone/>
            </a:pPr>
            <a:r>
              <a:rPr lang="en-US" sz="2400" dirty="0">
                <a:solidFill>
                  <a:srgbClr val="7030A0"/>
                </a:solidFill>
                <a:latin typeface="Calibri Light" panose="020F0302020204030204" pitchFamily="34" charset="0"/>
                <a:cs typeface="Calibri Light" panose="020F0302020204030204" pitchFamily="34" charset="0"/>
              </a:rPr>
              <a:t>You do see that I am Black. You see it, I know it and you know it. The effort you do to not acknowledge my Blackness is violent. It is self-serving, it is inexcusable. It is no cause for congratulations, for applause. ... It is lazy, violent, and untruthful.” </a:t>
            </a:r>
          </a:p>
          <a:p>
            <a:pPr marL="0" indent="0">
              <a:buNone/>
            </a:pPr>
            <a:r>
              <a:rPr lang="en-US" sz="2400" dirty="0">
                <a:solidFill>
                  <a:srgbClr val="7030A0"/>
                </a:solidFill>
                <a:latin typeface="Calibri Light" panose="020F0302020204030204" pitchFamily="34" charset="0"/>
                <a:cs typeface="Calibri Light" panose="020F0302020204030204" pitchFamily="34" charset="0"/>
              </a:rPr>
              <a:t> </a:t>
            </a: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0555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C97E9F-4E78-3E46-BED6-CFEB333127F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086396" y="76202"/>
            <a:ext cx="5170025" cy="6858000"/>
          </a:xfrm>
          <a:prstGeom prst="rect">
            <a:avLst/>
          </a:prstGeom>
        </p:spPr>
      </p:pic>
      <p:pic>
        <p:nvPicPr>
          <p:cNvPr id="5" name="Content Placeholder 4">
            <a:extLst>
              <a:ext uri="{FF2B5EF4-FFF2-40B4-BE49-F238E27FC236}">
                <a16:creationId xmlns:a16="http://schemas.microsoft.com/office/drawing/2014/main" id="{09B0D885-3ED7-C643-AD6C-9564AC8FC708}"/>
              </a:ext>
            </a:extLst>
          </p:cNvPr>
          <p:cNvPicPr>
            <a:picLocks noGrp="1" noChangeAspect="1"/>
          </p:cNvPicPr>
          <p:nvPr>
            <p:ph idx="1"/>
          </p:nvPr>
        </p:nvPicPr>
        <p:blipFill>
          <a:blip r:embed="rId3">
            <a:alphaModFix amt="73000"/>
            <a:extLst>
              <a:ext uri="{28A0092B-C50C-407E-A947-70E740481C1C}">
                <a14:useLocalDpi xmlns:a14="http://schemas.microsoft.com/office/drawing/2010/main" val="0"/>
              </a:ext>
            </a:extLst>
          </a:blip>
          <a:stretch>
            <a:fillRect/>
          </a:stretch>
        </p:blipFill>
        <p:spPr>
          <a:xfrm>
            <a:off x="2579915" y="2558143"/>
            <a:ext cx="3965972" cy="5287963"/>
          </a:xfrm>
        </p:spPr>
      </p:pic>
      <p:pic>
        <p:nvPicPr>
          <p:cNvPr id="7" name="Picture 6">
            <a:extLst>
              <a:ext uri="{FF2B5EF4-FFF2-40B4-BE49-F238E27FC236}">
                <a16:creationId xmlns:a16="http://schemas.microsoft.com/office/drawing/2014/main" id="{D4AC23D3-7BF8-B34B-A21A-9EE455C19524}"/>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l="30714" r="26445"/>
          <a:stretch/>
        </p:blipFill>
        <p:spPr>
          <a:xfrm>
            <a:off x="-259728" y="0"/>
            <a:ext cx="3917326" cy="5143500"/>
          </a:xfrm>
          <a:prstGeom prst="rect">
            <a:avLst/>
          </a:prstGeom>
        </p:spPr>
      </p:pic>
      <p:sp>
        <p:nvSpPr>
          <p:cNvPr id="12" name="TextBox 11">
            <a:extLst>
              <a:ext uri="{FF2B5EF4-FFF2-40B4-BE49-F238E27FC236}">
                <a16:creationId xmlns:a16="http://schemas.microsoft.com/office/drawing/2014/main" id="{BEBEC92F-FEF3-C84A-AE56-AA699B9ABD27}"/>
              </a:ext>
            </a:extLst>
          </p:cNvPr>
          <p:cNvSpPr txBox="1"/>
          <p:nvPr/>
        </p:nvSpPr>
        <p:spPr>
          <a:xfrm>
            <a:off x="97971" y="5399314"/>
            <a:ext cx="2383972" cy="646331"/>
          </a:xfrm>
          <a:prstGeom prst="rect">
            <a:avLst/>
          </a:prstGeom>
          <a:noFill/>
        </p:spPr>
        <p:txBody>
          <a:bodyPr wrap="square" rtlCol="0">
            <a:spAutoFit/>
          </a:bodyPr>
          <a:lstStyle/>
          <a:p>
            <a:r>
              <a:rPr lang="en-US" dirty="0"/>
              <a:t>“Tender Attunements”, with Angelo </a:t>
            </a:r>
            <a:r>
              <a:rPr lang="en-US" dirty="0" err="1"/>
              <a:t>Custodio</a:t>
            </a:r>
            <a:endParaRPr lang="en-US" dirty="0"/>
          </a:p>
        </p:txBody>
      </p:sp>
    </p:spTree>
    <p:extLst>
      <p:ext uri="{BB962C8B-B14F-4D97-AF65-F5344CB8AC3E}">
        <p14:creationId xmlns:p14="http://schemas.microsoft.com/office/powerpoint/2010/main" val="1293977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A194-2510-A245-9398-F36C53A8C9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A7E4C0-CA2F-1942-A602-163E490816F2}"/>
              </a:ext>
            </a:extLst>
          </p:cNvPr>
          <p:cNvSpPr>
            <a:spLocks noGrp="1"/>
          </p:cNvSpPr>
          <p:nvPr>
            <p:ph idx="1"/>
          </p:nvPr>
        </p:nvSpPr>
        <p:spPr/>
        <p:txBody>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I rather you would just look. Just look! Bear witness, don’t claim me! Pick a place beside me, and let me do the seeing. I look from the inside out. It is cozy and dark in here. Inside here, it is also lonely and scary. … Just look, and when you can’t bear to look anymore, kiss me, be with me inside.” (O. </a:t>
            </a:r>
            <a:r>
              <a:rPr lang="en-US" sz="2400" dirty="0" err="1">
                <a:solidFill>
                  <a:srgbClr val="7030A0"/>
                </a:solidFill>
                <a:latin typeface="Calibri Light" panose="020F0302020204030204" pitchFamily="34" charset="0"/>
                <a:cs typeface="Calibri Light" panose="020F0302020204030204" pitchFamily="34" charset="0"/>
              </a:rPr>
              <a:t>Nduwanje</a:t>
            </a:r>
            <a:r>
              <a:rPr lang="en-US" sz="2400" dirty="0">
                <a:solidFill>
                  <a:srgbClr val="7030A0"/>
                </a:solidFill>
                <a:latin typeface="Calibri Light" panose="020F0302020204030204" pitchFamily="34" charset="0"/>
                <a:cs typeface="Calibri Light" panose="020F0302020204030204" pitchFamily="34" charset="0"/>
              </a:rPr>
              <a:t>)</a:t>
            </a:r>
          </a:p>
          <a:p>
            <a:pPr marL="0" indent="0">
              <a:buNone/>
            </a:pPr>
            <a:endParaRPr lang="en-US" dirty="0"/>
          </a:p>
        </p:txBody>
      </p:sp>
    </p:spTree>
    <p:extLst>
      <p:ext uri="{BB962C8B-B14F-4D97-AF65-F5344CB8AC3E}">
        <p14:creationId xmlns:p14="http://schemas.microsoft.com/office/powerpoint/2010/main" val="4050651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CDD56-B07B-5E48-9E5F-8F37187E0177}"/>
              </a:ext>
            </a:extLst>
          </p:cNvPr>
          <p:cNvSpPr>
            <a:spLocks noGrp="1"/>
          </p:cNvSpPr>
          <p:nvPr>
            <p:ph idx="1"/>
          </p:nvPr>
        </p:nvSpPr>
        <p:spPr>
          <a:xfrm>
            <a:off x="457200" y="636608"/>
            <a:ext cx="8229600" cy="5489555"/>
          </a:xfrm>
        </p:spPr>
        <p:txBody>
          <a:bodyPr>
            <a:normAutofit fontScale="92500" lnSpcReduction="10000"/>
          </a:bodyPr>
          <a:lstStyle/>
          <a:p>
            <a:pPr marL="0" indent="0">
              <a:buNone/>
            </a:pPr>
            <a:r>
              <a:rPr lang="en-US" dirty="0">
                <a:latin typeface="Calibri Light" panose="020F0302020204030204" pitchFamily="34" charset="0"/>
                <a:cs typeface="Calibri Light" panose="020F0302020204030204" pitchFamily="34" charset="0"/>
              </a:rPr>
              <a:t>“Ich </a:t>
            </a:r>
            <a:r>
              <a:rPr lang="en-US" dirty="0" err="1">
                <a:latin typeface="Calibri Light" panose="020F0302020204030204" pitchFamily="34" charset="0"/>
                <a:cs typeface="Calibri Light" panose="020F0302020204030204" pitchFamily="34" charset="0"/>
              </a:rPr>
              <a:t>vermute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dass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darum</a:t>
            </a:r>
            <a:r>
              <a:rPr lang="en-US" dirty="0">
                <a:latin typeface="Calibri Light" panose="020F0302020204030204" pitchFamily="34" charset="0"/>
                <a:cs typeface="Calibri Light" panose="020F0302020204030204" pitchFamily="34" charset="0"/>
              </a:rPr>
              <a:t> ins </a:t>
            </a:r>
            <a:r>
              <a:rPr lang="en-US" dirty="0" err="1">
                <a:latin typeface="Calibri Light" panose="020F0302020204030204" pitchFamily="34" charset="0"/>
                <a:cs typeface="Calibri Light" panose="020F0302020204030204" pitchFamily="34" charset="0"/>
              </a:rPr>
              <a:t>Schreiben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zog</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weil</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Schreiben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einzige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Wellenlinie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a:t>
            </a:r>
            <a:r>
              <a:rPr lang="en-US" dirty="0">
                <a:latin typeface="Calibri Light" panose="020F0302020204030204" pitchFamily="34" charset="0"/>
                <a:cs typeface="Calibri Light" panose="020F0302020204030204" pitchFamily="34" charset="0"/>
              </a:rPr>
              <a:t> von </a:t>
            </a:r>
            <a:r>
              <a:rPr lang="en-US" dirty="0" err="1">
                <a:latin typeface="Calibri Light" panose="020F0302020204030204" pitchFamily="34" charset="0"/>
                <a:cs typeface="Calibri Light" panose="020F0302020204030204" pitchFamily="34" charset="0"/>
              </a:rPr>
              <a:t>weither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kommende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Woge</a:t>
            </a:r>
            <a:r>
              <a:rPr lang="en-US" dirty="0">
                <a:latin typeface="Calibri Light" panose="020F0302020204030204" pitchFamily="34" charset="0"/>
                <a:cs typeface="Calibri Light" panose="020F0302020204030204" pitchFamily="34" charset="0"/>
              </a:rPr>
              <a:t>, die </a:t>
            </a:r>
            <a:r>
              <a:rPr lang="en-US" dirty="0" err="1">
                <a:latin typeface="Calibri Light" panose="020F0302020204030204" pitchFamily="34" charset="0"/>
                <a:cs typeface="Calibri Light" panose="020F0302020204030204" pitchFamily="34" charset="0"/>
              </a:rPr>
              <a:t>lange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vor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begonnen</a:t>
            </a:r>
            <a:r>
              <a:rPr lang="en-US" dirty="0">
                <a:latin typeface="Calibri Light" panose="020F0302020204030204" pitchFamily="34" charset="0"/>
                <a:cs typeface="Calibri Light" panose="020F0302020204030204" pitchFamily="34" charset="0"/>
              </a:rPr>
              <a:t> hat und </a:t>
            </a:r>
            <a:r>
              <a:rPr lang="en-US" dirty="0" err="1">
                <a:latin typeface="Calibri Light" panose="020F0302020204030204" pitchFamily="34" charset="0"/>
                <a:cs typeface="Calibri Light" panose="020F0302020204030204" pitchFamily="34" charset="0"/>
              </a:rPr>
              <a:t>lange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weiterfliessen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wird</a:t>
            </a:r>
            <a:r>
              <a:rPr lang="en-US" dirty="0">
                <a:latin typeface="Calibri Light" panose="020F0302020204030204" pitchFamily="34" charset="0"/>
                <a:cs typeface="Calibri Light" panose="020F0302020204030204" pitchFamily="34" charset="0"/>
              </a:rPr>
              <a:t>. Weil das Element der </a:t>
            </a:r>
            <a:r>
              <a:rPr lang="en-US" dirty="0" err="1">
                <a:latin typeface="Calibri Light" panose="020F0302020204030204" pitchFamily="34" charset="0"/>
                <a:cs typeface="Calibri Light" panose="020F0302020204030204" pitchFamily="34" charset="0"/>
              </a:rPr>
              <a:t>Sprache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Flüssige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Träge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Tiefe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Latente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Tragende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Mitreissende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Anbrandende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Ertränkende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Speicherne</a:t>
            </a:r>
            <a:r>
              <a:rPr lang="en-US" dirty="0">
                <a:latin typeface="Calibri Light" panose="020F0302020204030204" pitchFamily="34" charset="0"/>
                <a:cs typeface="Calibri Light" panose="020F0302020204030204" pitchFamily="34" charset="0"/>
              </a:rPr>
              <a:t>, Leben </a:t>
            </a:r>
            <a:r>
              <a:rPr lang="en-US" dirty="0" err="1">
                <a:latin typeface="Calibri Light" panose="020F0302020204030204" pitchFamily="34" charset="0"/>
                <a:cs typeface="Calibri Light" panose="020F0302020204030204" pitchFamily="34" charset="0"/>
              </a:rPr>
              <a:t>Gebende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Unerschöpfliche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Spiegelnde</a:t>
            </a:r>
            <a:r>
              <a:rPr lang="en-US" dirty="0">
                <a:latin typeface="Calibri Light" panose="020F0302020204030204" pitchFamily="34" charset="0"/>
                <a:cs typeface="Calibri Light" panose="020F0302020204030204" pitchFamily="34" charset="0"/>
              </a:rPr>
              <a:t>, Monster </a:t>
            </a:r>
            <a:r>
              <a:rPr lang="en-US" dirty="0" err="1">
                <a:latin typeface="Calibri Light" panose="020F0302020204030204" pitchFamily="34" charset="0"/>
                <a:cs typeface="Calibri Light" panose="020F0302020204030204" pitchFamily="34" charset="0"/>
              </a:rPr>
              <a:t>Beherbergende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Auflösende</a:t>
            </a:r>
            <a:r>
              <a:rPr lang="en-US" dirty="0">
                <a:latin typeface="Calibri Light" panose="020F0302020204030204" pitchFamily="34" charset="0"/>
                <a:cs typeface="Calibri Light" panose="020F0302020204030204" pitchFamily="34" charset="0"/>
              </a:rPr>
              <a:t>. Weil </a:t>
            </a:r>
            <a:r>
              <a:rPr lang="en-US" dirty="0" err="1">
                <a:latin typeface="Calibri Light" panose="020F0302020204030204" pitchFamily="34" charset="0"/>
                <a:cs typeface="Calibri Light" panose="020F0302020204030204" pitchFamily="34" charset="0"/>
              </a:rPr>
              <a:t>ich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immer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Wasser war, </a:t>
            </a:r>
            <a:r>
              <a:rPr lang="en-US" dirty="0" err="1">
                <a:latin typeface="Calibri Light" panose="020F0302020204030204" pitchFamily="34" charset="0"/>
                <a:cs typeface="Calibri Light" panose="020F0302020204030204" pitchFamily="34" charset="0"/>
              </a:rPr>
              <a:t>mein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Körper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immer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spürte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sehr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Fliessen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In-</a:t>
            </a:r>
            <a:r>
              <a:rPr lang="en-US" dirty="0" err="1">
                <a:latin typeface="Calibri Light" panose="020F0302020204030204" pitchFamily="34" charset="0"/>
                <a:cs typeface="Calibri Light" panose="020F0302020204030204" pitchFamily="34" charset="0"/>
              </a:rPr>
              <a:t>Bewegung</a:t>
            </a:r>
            <a:r>
              <a:rPr lang="en-US" dirty="0">
                <a:latin typeface="Calibri Light" panose="020F0302020204030204" pitchFamily="34" charset="0"/>
                <a:cs typeface="Calibri Light" panose="020F0302020204030204" pitchFamily="34" charset="0"/>
              </a:rPr>
              <a:t>-Sein.” (Kim de </a:t>
            </a:r>
            <a:r>
              <a:rPr lang="en-US" dirty="0" err="1">
                <a:latin typeface="Calibri Light" panose="020F0302020204030204" pitchFamily="34" charset="0"/>
                <a:cs typeface="Calibri Light" panose="020F0302020204030204" pitchFamily="34" charset="0"/>
              </a:rPr>
              <a:t>l’Horizon</a:t>
            </a:r>
            <a:r>
              <a:rPr lang="en-US" dirty="0">
                <a:latin typeface="Calibri Light" panose="020F0302020204030204" pitchFamily="34" charset="0"/>
                <a:cs typeface="Calibri Light" panose="020F0302020204030204" pitchFamily="34" charset="0"/>
              </a:rPr>
              <a:t>, </a:t>
            </a:r>
            <a:r>
              <a:rPr lang="en-US" i="1" dirty="0" err="1">
                <a:latin typeface="Calibri Light" panose="020F0302020204030204" pitchFamily="34" charset="0"/>
                <a:cs typeface="Calibri Light" panose="020F0302020204030204" pitchFamily="34" charset="0"/>
              </a:rPr>
              <a:t>Blutbuch</a:t>
            </a:r>
            <a:r>
              <a:rPr lang="en-US" dirty="0">
                <a:latin typeface="Calibri Light" panose="020F0302020204030204" pitchFamily="34" charset="0"/>
                <a:cs typeface="Calibri Light" panose="020F0302020204030204" pitchFamily="34" charset="0"/>
              </a:rPr>
              <a:t>, 2022)</a:t>
            </a:r>
          </a:p>
        </p:txBody>
      </p:sp>
    </p:spTree>
    <p:extLst>
      <p:ext uri="{BB962C8B-B14F-4D97-AF65-F5344CB8AC3E}">
        <p14:creationId xmlns:p14="http://schemas.microsoft.com/office/powerpoint/2010/main" val="3060384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CDD56-B07B-5E48-9E5F-8F37187E0177}"/>
              </a:ext>
            </a:extLst>
          </p:cNvPr>
          <p:cNvSpPr>
            <a:spLocks noGrp="1"/>
          </p:cNvSpPr>
          <p:nvPr>
            <p:ph idx="1"/>
          </p:nvPr>
        </p:nvSpPr>
        <p:spPr>
          <a:xfrm>
            <a:off x="457200" y="636608"/>
            <a:ext cx="8229600" cy="5489555"/>
          </a:xfrm>
        </p:spPr>
        <p:txBody>
          <a:bodyPr>
            <a:normAutofit fontScale="92500"/>
          </a:bodyPr>
          <a:lstStyle/>
          <a:p>
            <a:pPr marL="0" indent="0">
              <a:buNone/>
            </a:pPr>
            <a:r>
              <a:rPr lang="en-US" dirty="0">
                <a:latin typeface="Calibri Light" panose="020F0302020204030204" pitchFamily="34" charset="0"/>
                <a:cs typeface="Calibri Light" panose="020F0302020204030204" pitchFamily="34" charset="0"/>
              </a:rPr>
              <a:t>“I suspect that part of what drew me to writing was that writing is a single wave line, a wave coming from afar that began long before me and will continue long after me. Because the element of language is fluid. The sluggish, the </a:t>
            </a:r>
            <a:r>
              <a:rPr lang="en-US" dirty="0" err="1">
                <a:latin typeface="Calibri Light" panose="020F0302020204030204" pitchFamily="34" charset="0"/>
                <a:cs typeface="Calibri Light" panose="020F0302020204030204" pitchFamily="34" charset="0"/>
              </a:rPr>
              <a:t>deep,the</a:t>
            </a:r>
            <a:r>
              <a:rPr lang="en-US" dirty="0">
                <a:latin typeface="Calibri Light" panose="020F0302020204030204" pitchFamily="34" charset="0"/>
                <a:cs typeface="Calibri Light" panose="020F0302020204030204" pitchFamily="34" charset="0"/>
              </a:rPr>
              <a:t> latent, the supportive, the captivating, the overwhelming, the drowning, the recording/saving, life-giving, inexhaustible, reflective, monster-harboring, dissolving. Because I have always been water, my body always felt strongly that it is a flow, a state of movement.” (Kim de </a:t>
            </a:r>
            <a:r>
              <a:rPr lang="en-US" dirty="0" err="1">
                <a:latin typeface="Calibri Light" panose="020F0302020204030204" pitchFamily="34" charset="0"/>
                <a:cs typeface="Calibri Light" panose="020F0302020204030204" pitchFamily="34" charset="0"/>
              </a:rPr>
              <a:t>l’Horizon</a:t>
            </a:r>
            <a:r>
              <a:rPr lang="en-US" dirty="0">
                <a:latin typeface="Calibri Light" panose="020F0302020204030204" pitchFamily="34" charset="0"/>
                <a:cs typeface="Calibri Light" panose="020F0302020204030204" pitchFamily="34" charset="0"/>
              </a:rPr>
              <a:t>, </a:t>
            </a:r>
            <a:r>
              <a:rPr lang="en-US" i="1" dirty="0" err="1">
                <a:latin typeface="Calibri Light" panose="020F0302020204030204" pitchFamily="34" charset="0"/>
                <a:cs typeface="Calibri Light" panose="020F0302020204030204" pitchFamily="34" charset="0"/>
              </a:rPr>
              <a:t>Blutbuch</a:t>
            </a:r>
            <a:r>
              <a:rPr lang="en-US" dirty="0">
                <a:latin typeface="Calibri Light" panose="020F0302020204030204" pitchFamily="34" charset="0"/>
                <a:cs typeface="Calibri Light" panose="020F0302020204030204" pitchFamily="34" charset="0"/>
              </a:rPr>
              <a:t>, 2022); </a:t>
            </a:r>
            <a:r>
              <a:rPr lang="en-US" sz="2600" dirty="0">
                <a:latin typeface="Calibri Light" panose="020F0302020204030204" pitchFamily="34" charset="0"/>
                <a:cs typeface="Calibri Light" panose="020F0302020204030204" pitchFamily="34" charset="0"/>
              </a:rPr>
              <a:t>translated by </a:t>
            </a:r>
            <a:r>
              <a:rPr lang="en-US" sz="2600" dirty="0" err="1">
                <a:latin typeface="Calibri Light" panose="020F0302020204030204" pitchFamily="34" charset="0"/>
                <a:cs typeface="Calibri Light" panose="020F0302020204030204" pitchFamily="34" charset="0"/>
              </a:rPr>
              <a:t>ChatGPT</a:t>
            </a:r>
            <a:r>
              <a:rPr lang="en-US" sz="2600" dirty="0">
                <a:latin typeface="Calibri Light" panose="020F0302020204030204" pitchFamily="34" charset="0"/>
                <a:cs typeface="Calibri Light" panose="020F0302020204030204" pitchFamily="34" charset="0"/>
              </a:rPr>
              <a:t>, April 2024</a:t>
            </a:r>
          </a:p>
        </p:txBody>
      </p:sp>
    </p:spTree>
    <p:extLst>
      <p:ext uri="{BB962C8B-B14F-4D97-AF65-F5344CB8AC3E}">
        <p14:creationId xmlns:p14="http://schemas.microsoft.com/office/powerpoint/2010/main" val="1547133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C5A7-8F57-C14B-B4B0-F43DD5527BB2}"/>
              </a:ext>
            </a:extLst>
          </p:cNvPr>
          <p:cNvSpPr>
            <a:spLocks noGrp="1"/>
          </p:cNvSpPr>
          <p:nvPr>
            <p:ph type="title"/>
          </p:nvPr>
        </p:nvSpPr>
        <p:spPr/>
        <p:txBody>
          <a:bodyPr/>
          <a:lstStyle/>
          <a:p>
            <a:r>
              <a:rPr lang="en-US" dirty="0"/>
              <a:t>Joy Mariama Smith: </a:t>
            </a:r>
            <a:r>
              <a:rPr lang="en-US" dirty="0" err="1"/>
              <a:t>Corpolegible</a:t>
            </a:r>
            <a:endParaRPr lang="en-US" dirty="0"/>
          </a:p>
        </p:txBody>
      </p:sp>
      <p:sp>
        <p:nvSpPr>
          <p:cNvPr id="3" name="Content Placeholder 2">
            <a:extLst>
              <a:ext uri="{FF2B5EF4-FFF2-40B4-BE49-F238E27FC236}">
                <a16:creationId xmlns:a16="http://schemas.microsoft.com/office/drawing/2014/main" id="{D6B43A99-7884-014F-923E-7BB7E9BD015B}"/>
              </a:ext>
            </a:extLst>
          </p:cNvPr>
          <p:cNvSpPr>
            <a:spLocks noGrp="1"/>
          </p:cNvSpPr>
          <p:nvPr>
            <p:ph idx="1"/>
          </p:nvPr>
        </p:nvSpPr>
        <p:spPr/>
        <p:txBody>
          <a:bodyPr>
            <a:normAutofit fontScale="92500" lnSpcReduction="20000"/>
          </a:bodyPr>
          <a:lstStyle/>
          <a:p>
            <a:pPr marL="0" indent="0">
              <a:buNone/>
            </a:pPr>
            <a:r>
              <a:rPr lang="en-US" dirty="0">
                <a:latin typeface="Calibri Light" panose="020F0302020204030204" pitchFamily="34" charset="0"/>
                <a:cs typeface="Calibri Light" panose="020F0302020204030204" pitchFamily="34" charset="0"/>
              </a:rPr>
              <a:t>“Is the body a source from which we can understand things other than the mind? And what is the body learning? Their contribution includes a series of videos where we encounter movements and exercises, some of which unfold across the spaces of the Van </a:t>
            </a:r>
            <a:r>
              <a:rPr lang="en-US" dirty="0" err="1">
                <a:latin typeface="Calibri Light" panose="020F0302020204030204" pitchFamily="34" charset="0"/>
                <a:cs typeface="Calibri Light" panose="020F0302020204030204" pitchFamily="34" charset="0"/>
              </a:rPr>
              <a:t>Abbemuseum</a:t>
            </a:r>
            <a:r>
              <a:rPr lang="en-US" dirty="0">
                <a:latin typeface="Calibri Light" panose="020F0302020204030204" pitchFamily="34" charset="0"/>
                <a:cs typeface="Calibri Light" panose="020F0302020204030204" pitchFamily="34" charset="0"/>
              </a:rPr>
              <a:t>, in which the body becomes the site to simultaneously evoke and resist legibility. Developed with a number of collaborators Mariama Smith’s pages are conceived as a series of ‘glosses’, prompting the reader to twist, turn and contort, or even read with others.” (In: On </a:t>
            </a:r>
            <a:r>
              <a:rPr lang="en-US" dirty="0" err="1">
                <a:latin typeface="Calibri Light" panose="020F0302020204030204" pitchFamily="34" charset="0"/>
                <a:cs typeface="Calibri Light" panose="020F0302020204030204" pitchFamily="34" charset="0"/>
              </a:rPr>
              <a:t>Corpoliteracy</a:t>
            </a:r>
            <a:r>
              <a:rPr lang="en-US" dirty="0">
                <a:latin typeface="Calibri Light" panose="020F0302020204030204" pitchFamily="34" charset="0"/>
                <a:cs typeface="Calibri Light" panose="020F0302020204030204" pitchFamily="34" charset="0"/>
              </a:rPr>
              <a:t>, 5)</a:t>
            </a: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66632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2590-FC78-6E40-BBFE-9D7F5F9E816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DA81EA9-79BA-714A-B2BF-0B8F095AB0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5903"/>
            <a:ext cx="4850524" cy="5956784"/>
          </a:xfrm>
        </p:spPr>
      </p:pic>
      <p:sp>
        <p:nvSpPr>
          <p:cNvPr id="6" name="TextBox 5">
            <a:extLst>
              <a:ext uri="{FF2B5EF4-FFF2-40B4-BE49-F238E27FC236}">
                <a16:creationId xmlns:a16="http://schemas.microsoft.com/office/drawing/2014/main" id="{D7AAA6B5-06BF-1349-9A3A-0936533753B4}"/>
              </a:ext>
            </a:extLst>
          </p:cNvPr>
          <p:cNvSpPr txBox="1"/>
          <p:nvPr/>
        </p:nvSpPr>
        <p:spPr>
          <a:xfrm>
            <a:off x="373118" y="6367659"/>
            <a:ext cx="8462253" cy="369332"/>
          </a:xfrm>
          <a:prstGeom prst="rect">
            <a:avLst/>
          </a:prstGeom>
          <a:noFill/>
        </p:spPr>
        <p:txBody>
          <a:bodyPr wrap="none" rtlCol="0">
            <a:spAutoFit/>
          </a:bodyPr>
          <a:lstStyle/>
          <a:p>
            <a:r>
              <a:rPr lang="en-US" dirty="0"/>
              <a:t>Joy Mariama Smith, “</a:t>
            </a:r>
            <a:r>
              <a:rPr lang="en-US" dirty="0" err="1"/>
              <a:t>Corpolegible</a:t>
            </a:r>
            <a:r>
              <a:rPr lang="en-US" dirty="0"/>
              <a:t>”, In: </a:t>
            </a:r>
            <a:r>
              <a:rPr lang="en-US" i="1" dirty="0"/>
              <a:t>On </a:t>
            </a:r>
            <a:r>
              <a:rPr lang="en-US" i="1" dirty="0" err="1"/>
              <a:t>Corpoliteracy</a:t>
            </a:r>
            <a:r>
              <a:rPr lang="en-US" i="1" dirty="0"/>
              <a:t>. </a:t>
            </a:r>
            <a:r>
              <a:rPr lang="en-US" dirty="0"/>
              <a:t>Van </a:t>
            </a:r>
            <a:r>
              <a:rPr lang="en-US" dirty="0" err="1"/>
              <a:t>Abbemuseum</a:t>
            </a:r>
            <a:r>
              <a:rPr lang="en-US" dirty="0"/>
              <a:t>, 2022: 19-29</a:t>
            </a:r>
          </a:p>
        </p:txBody>
      </p:sp>
    </p:spTree>
    <p:extLst>
      <p:ext uri="{BB962C8B-B14F-4D97-AF65-F5344CB8AC3E}">
        <p14:creationId xmlns:p14="http://schemas.microsoft.com/office/powerpoint/2010/main" val="3448304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5CDA5-3114-D241-8495-D3D3EA7C84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5451A5-8763-4D4A-AFAF-0049A13533B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23429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EA3D-B69D-0A4E-899E-0EE6F2DEBAE0}"/>
              </a:ext>
            </a:extLst>
          </p:cNvPr>
          <p:cNvSpPr>
            <a:spLocks noGrp="1"/>
          </p:cNvSpPr>
          <p:nvPr>
            <p:ph type="title"/>
          </p:nvPr>
        </p:nvSpPr>
        <p:spPr/>
        <p:txBody>
          <a:bodyPr>
            <a:normAutofit/>
          </a:bodyPr>
          <a:lstStyle/>
          <a:p>
            <a:r>
              <a:rPr lang="en-US" sz="2800" dirty="0"/>
              <a:t>Underbelly Resonances</a:t>
            </a:r>
            <a:br>
              <a:rPr lang="en-US" sz="2800" dirty="0"/>
            </a:br>
            <a:r>
              <a:rPr lang="en-US" sz="2800" dirty="0"/>
              <a:t>Angelo </a:t>
            </a:r>
            <a:r>
              <a:rPr lang="en-US" sz="2800" dirty="0" err="1"/>
              <a:t>Custodio</a:t>
            </a:r>
            <a:r>
              <a:rPr lang="en-US" sz="2800" dirty="0"/>
              <a:t>/Jules Sturm</a:t>
            </a:r>
          </a:p>
        </p:txBody>
      </p:sp>
      <p:pic>
        <p:nvPicPr>
          <p:cNvPr id="5" name="Content Placeholder 4">
            <a:extLst>
              <a:ext uri="{FF2B5EF4-FFF2-40B4-BE49-F238E27FC236}">
                <a16:creationId xmlns:a16="http://schemas.microsoft.com/office/drawing/2014/main" id="{8511EC59-899E-DD47-9212-0E92C712A9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587" y="1417638"/>
            <a:ext cx="7048825" cy="5000022"/>
          </a:xfrm>
        </p:spPr>
      </p:pic>
    </p:spTree>
    <p:extLst>
      <p:ext uri="{BB962C8B-B14F-4D97-AF65-F5344CB8AC3E}">
        <p14:creationId xmlns:p14="http://schemas.microsoft.com/office/powerpoint/2010/main" val="184982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6EAA-74A6-7244-9904-EFAF89A4E1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64DF82-1ADE-F74E-A065-4B20F0FCA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793" y="274638"/>
            <a:ext cx="4360222" cy="6178807"/>
          </a:xfrm>
        </p:spPr>
      </p:pic>
      <p:pic>
        <p:nvPicPr>
          <p:cNvPr id="7" name="Picture 6">
            <a:extLst>
              <a:ext uri="{FF2B5EF4-FFF2-40B4-BE49-F238E27FC236}">
                <a16:creationId xmlns:a16="http://schemas.microsoft.com/office/drawing/2014/main" id="{C8F314C0-F4B6-7F4C-9DFB-39B32F0C8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95485"/>
            <a:ext cx="4372947" cy="6161548"/>
          </a:xfrm>
          <a:prstGeom prst="rect">
            <a:avLst/>
          </a:prstGeom>
        </p:spPr>
      </p:pic>
    </p:spTree>
    <p:extLst>
      <p:ext uri="{BB962C8B-B14F-4D97-AF65-F5344CB8AC3E}">
        <p14:creationId xmlns:p14="http://schemas.microsoft.com/office/powerpoint/2010/main" val="1459236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F23E-9A46-814C-8DE6-A2302E959F77}"/>
              </a:ext>
            </a:extLst>
          </p:cNvPr>
          <p:cNvSpPr>
            <a:spLocks noGrp="1"/>
          </p:cNvSpPr>
          <p:nvPr>
            <p:ph type="title"/>
          </p:nvPr>
        </p:nvSpPr>
        <p:spPr/>
        <p:txBody>
          <a:bodyPr/>
          <a:lstStyle/>
          <a:p>
            <a:r>
              <a:rPr lang="en-US" dirty="0" err="1"/>
              <a:t>McRuer</a:t>
            </a:r>
            <a:r>
              <a:rPr lang="en-US" dirty="0"/>
              <a:t> Crip Theory</a:t>
            </a:r>
          </a:p>
        </p:txBody>
      </p:sp>
      <p:sp>
        <p:nvSpPr>
          <p:cNvPr id="3" name="Content Placeholder 2">
            <a:extLst>
              <a:ext uri="{FF2B5EF4-FFF2-40B4-BE49-F238E27FC236}">
                <a16:creationId xmlns:a16="http://schemas.microsoft.com/office/drawing/2014/main" id="{FFA9F010-2961-7B47-8382-187F7404408C}"/>
              </a:ext>
            </a:extLst>
          </p:cNvPr>
          <p:cNvSpPr>
            <a:spLocks noGrp="1"/>
          </p:cNvSpPr>
          <p:nvPr>
            <p:ph idx="1"/>
          </p:nvPr>
        </p:nvSpPr>
        <p:spPr/>
        <p:txBody>
          <a:bodyPr>
            <a:normAutofit fontScale="92500" lnSpcReduction="10000"/>
          </a:bodyPr>
          <a:lstStyle/>
          <a:p>
            <a:pPr marL="0" indent="0">
              <a:buNone/>
            </a:pPr>
            <a:r>
              <a:rPr lang="en-US" dirty="0">
                <a:latin typeface="Calibri Light" panose="020F0302020204030204" pitchFamily="34" charset="0"/>
                <a:cs typeface="Calibri Light" panose="020F0302020204030204" pitchFamily="34" charset="0"/>
              </a:rPr>
              <a:t>“Writing is the making of an order and the blank surface is that space or servant that bears the order. Typically, writing catches the eye, but the surface that receives the writing does not. In this sense, writing contains the stronger presence, and the surface that receives the writing is defined by that presence. The surface, then, is an ordered, limited space cleared of obstacles and ready to be acted upon by an ordering agent wielding a highly routinized tool.” (Ralph Cintron in </a:t>
            </a:r>
            <a:r>
              <a:rPr lang="en-US" dirty="0" err="1">
                <a:latin typeface="Calibri Light" panose="020F0302020204030204" pitchFamily="34" charset="0"/>
                <a:cs typeface="Calibri Light" panose="020F0302020204030204" pitchFamily="34" charset="0"/>
              </a:rPr>
              <a:t>McRuer</a:t>
            </a:r>
            <a:r>
              <a:rPr lang="en-US" dirty="0">
                <a:latin typeface="Calibri Light" panose="020F0302020204030204" pitchFamily="34" charset="0"/>
                <a:cs typeface="Calibri Light" panose="020F0302020204030204" pitchFamily="34" charset="0"/>
              </a:rPr>
              <a:t> 147)</a:t>
            </a: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52729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6F118-22DE-9A49-93A5-AA20F6D8CE2F}"/>
              </a:ext>
            </a:extLst>
          </p:cNvPr>
          <p:cNvSpPr>
            <a:spLocks noGrp="1"/>
          </p:cNvSpPr>
          <p:nvPr>
            <p:ph idx="1"/>
          </p:nvPr>
        </p:nvSpPr>
        <p:spPr>
          <a:xfrm>
            <a:off x="457200" y="411982"/>
            <a:ext cx="8229600" cy="5714181"/>
          </a:xfrm>
        </p:spPr>
        <p:txBody>
          <a:bodyPr>
            <a:normAutofit fontScale="77500" lnSpcReduction="20000"/>
          </a:bodyPr>
          <a:lstStyle/>
          <a:p>
            <a:pPr marL="0" indent="0">
              <a:buNone/>
            </a:pPr>
            <a:r>
              <a:rPr lang="en-US" dirty="0">
                <a:latin typeface="Calibri Light" panose="020F0302020204030204" pitchFamily="34" charset="0"/>
                <a:cs typeface="Calibri Light" panose="020F0302020204030204" pitchFamily="34" charset="0"/>
              </a:rPr>
              <a:t>“How, then, to acknowledge and affirm the experiences we draw from multiple academic and nonacademic communities where composing (in all senses of the word) is clearly an unruly, disorderly cultural practice? Can composition theory work against the simplistic formulation of that which is proper, orderly, and harmonious? If, as the dictionary definition suggests, composing is somehow connected to labor, is it possible to resist the impulse to focus on finished products (the highly routinized, “well-made” essay; the sonnet sequence; the supposedly secure masculine or heterosexual identity) and to keep that labor in mind as we inquire into what composition means and into what it might mean in the future? … What vital role might contemporary composition have in the production of producers? What would happen if, true to our experiences in and out of the classroom, we continually attempted to reconceive composing as that which produced agitation—to reconceive it, paradoxically, as what it is? In what ways might that agitation be generative? (</a:t>
            </a:r>
            <a:r>
              <a:rPr lang="en-US" dirty="0" err="1">
                <a:latin typeface="Calibri Light" panose="020F0302020204030204" pitchFamily="34" charset="0"/>
                <a:cs typeface="Calibri Light" panose="020F0302020204030204" pitchFamily="34" charset="0"/>
              </a:rPr>
              <a:t>McRuer</a:t>
            </a:r>
            <a:r>
              <a:rPr lang="en-US" dirty="0">
                <a:latin typeface="Calibri Light" panose="020F0302020204030204" pitchFamily="34" charset="0"/>
                <a:cs typeface="Calibri Light" panose="020F0302020204030204" pitchFamily="34" charset="0"/>
              </a:rPr>
              <a:t>, 147-8)</a:t>
            </a:r>
          </a:p>
        </p:txBody>
      </p:sp>
    </p:spTree>
    <p:extLst>
      <p:ext uri="{BB962C8B-B14F-4D97-AF65-F5344CB8AC3E}">
        <p14:creationId xmlns:p14="http://schemas.microsoft.com/office/powerpoint/2010/main" val="3975852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B05F1-29B2-564C-AFD5-90CFA9499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314" y="-786493"/>
            <a:ext cx="9144000" cy="5143500"/>
          </a:xfrm>
          <a:prstGeom prst="rect">
            <a:avLst/>
          </a:prstGeom>
        </p:spPr>
      </p:pic>
      <p:pic>
        <p:nvPicPr>
          <p:cNvPr id="8" name="Picture 7">
            <a:extLst>
              <a:ext uri="{FF2B5EF4-FFF2-40B4-BE49-F238E27FC236}">
                <a16:creationId xmlns:a16="http://schemas.microsoft.com/office/drawing/2014/main" id="{D8681103-2493-F643-B7B0-3DE5B7A369E6}"/>
              </a:ext>
            </a:extLst>
          </p:cNvPr>
          <p:cNvPicPr>
            <a:picLocks noChangeAspect="1"/>
          </p:cNvPicPr>
          <p:nvPr/>
        </p:nvPicPr>
        <p:blipFill rotWithShape="1">
          <a:blip r:embed="rId3">
            <a:extLst>
              <a:ext uri="{28A0092B-C50C-407E-A947-70E740481C1C}">
                <a14:useLocalDpi xmlns:a14="http://schemas.microsoft.com/office/drawing/2010/main" val="0"/>
              </a:ext>
            </a:extLst>
          </a:blip>
          <a:srcRect l="3571" t="13016" r="12262" b="10953"/>
          <a:stretch/>
        </p:blipFill>
        <p:spPr>
          <a:xfrm>
            <a:off x="729343" y="3190375"/>
            <a:ext cx="5943600" cy="4026852"/>
          </a:xfrm>
          <a:prstGeom prst="rect">
            <a:avLst/>
          </a:prstGeom>
        </p:spPr>
      </p:pic>
      <p:pic>
        <p:nvPicPr>
          <p:cNvPr id="10" name="Picture 9">
            <a:extLst>
              <a:ext uri="{FF2B5EF4-FFF2-40B4-BE49-F238E27FC236}">
                <a16:creationId xmlns:a16="http://schemas.microsoft.com/office/drawing/2014/main" id="{9F887CDC-2B5B-E446-AF61-B3605B8EA592}"/>
              </a:ext>
            </a:extLst>
          </p:cNvPr>
          <p:cNvPicPr>
            <a:picLocks noChangeAspect="1"/>
          </p:cNvPicPr>
          <p:nvPr/>
        </p:nvPicPr>
        <p:blipFill rotWithShape="1">
          <a:blip r:embed="rId4">
            <a:alphaModFix amt="88000"/>
            <a:extLst>
              <a:ext uri="{28A0092B-C50C-407E-A947-70E740481C1C}">
                <a14:useLocalDpi xmlns:a14="http://schemas.microsoft.com/office/drawing/2010/main" val="0"/>
              </a:ext>
            </a:extLst>
          </a:blip>
          <a:srcRect t="3334" b="22698"/>
          <a:stretch/>
        </p:blipFill>
        <p:spPr>
          <a:xfrm>
            <a:off x="5366657" y="-35046"/>
            <a:ext cx="3777343" cy="5047584"/>
          </a:xfrm>
          <a:prstGeom prst="rect">
            <a:avLst/>
          </a:prstGeom>
        </p:spPr>
      </p:pic>
      <p:sp>
        <p:nvSpPr>
          <p:cNvPr id="11" name="TextBox 10">
            <a:extLst>
              <a:ext uri="{FF2B5EF4-FFF2-40B4-BE49-F238E27FC236}">
                <a16:creationId xmlns:a16="http://schemas.microsoft.com/office/drawing/2014/main" id="{5D09709F-3495-6B40-BF60-3572EC87467A}"/>
              </a:ext>
            </a:extLst>
          </p:cNvPr>
          <p:cNvSpPr txBox="1"/>
          <p:nvPr/>
        </p:nvSpPr>
        <p:spPr>
          <a:xfrm>
            <a:off x="6836719" y="5274685"/>
            <a:ext cx="2154882" cy="1200329"/>
          </a:xfrm>
          <a:prstGeom prst="rect">
            <a:avLst/>
          </a:prstGeom>
          <a:noFill/>
        </p:spPr>
        <p:txBody>
          <a:bodyPr wrap="square" rtlCol="0">
            <a:spAutoFit/>
          </a:bodyPr>
          <a:lstStyle/>
          <a:p>
            <a:r>
              <a:rPr lang="en-US" dirty="0"/>
              <a:t>“A Living Artwork”, with Sonja </a:t>
            </a:r>
            <a:r>
              <a:rPr lang="en-US" dirty="0" err="1"/>
              <a:t>Bäumel</a:t>
            </a:r>
            <a:r>
              <a:rPr lang="en-US" dirty="0"/>
              <a:t>, Janina </a:t>
            </a:r>
            <a:r>
              <a:rPr lang="en-US" dirty="0" err="1"/>
              <a:t>Krepart</a:t>
            </a:r>
            <a:r>
              <a:rPr lang="en-US" dirty="0"/>
              <a:t>, Birgit </a:t>
            </a:r>
            <a:r>
              <a:rPr lang="en-US" dirty="0" err="1"/>
              <a:t>Nemec</a:t>
            </a:r>
            <a:endParaRPr lang="en-US" dirty="0"/>
          </a:p>
        </p:txBody>
      </p:sp>
    </p:spTree>
    <p:extLst>
      <p:ext uri="{BB962C8B-B14F-4D97-AF65-F5344CB8AC3E}">
        <p14:creationId xmlns:p14="http://schemas.microsoft.com/office/powerpoint/2010/main" val="4198609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6840-5E79-CC4C-ADF7-B8356627DF34}"/>
              </a:ext>
            </a:extLst>
          </p:cNvPr>
          <p:cNvSpPr>
            <a:spLocks noGrp="1"/>
          </p:cNvSpPr>
          <p:nvPr>
            <p:ph idx="1"/>
          </p:nvPr>
        </p:nvSpPr>
        <p:spPr>
          <a:xfrm>
            <a:off x="457200" y="562708"/>
            <a:ext cx="8229600" cy="5563455"/>
          </a:xfrm>
        </p:spPr>
        <p:txBody>
          <a:bodyPr>
            <a:normAutofit fontScale="55000" lnSpcReduction="20000"/>
          </a:bodyPr>
          <a:lstStyle/>
          <a:p>
            <a:pPr marL="0" indent="0" algn="just">
              <a:lnSpc>
                <a:spcPct val="120000"/>
              </a:lnSpc>
              <a:buNone/>
            </a:pPr>
            <a:r>
              <a:rPr lang="en-US" dirty="0">
                <a:latin typeface="Calibri Light" panose="020F0302020204030204" pitchFamily="34" charset="0"/>
                <a:cs typeface="Calibri Light" panose="020F0302020204030204" pitchFamily="34" charset="0"/>
              </a:rPr>
              <a:t>“Although it is by no means universally acknowledged (to judge by how</a:t>
            </a:r>
          </a:p>
          <a:p>
            <a:pPr marL="0" indent="0" algn="just">
              <a:lnSpc>
                <a:spcPct val="120000"/>
              </a:lnSpc>
              <a:buNone/>
            </a:pPr>
            <a:r>
              <a:rPr lang="en-US" dirty="0">
                <a:latin typeface="Calibri Light" panose="020F0302020204030204" pitchFamily="34" charset="0"/>
                <a:cs typeface="Calibri Light" panose="020F0302020204030204" pitchFamily="34" charset="0"/>
              </a:rPr>
              <a:t>little or how slowly pedagogical and institutional practices have</a:t>
            </a:r>
          </a:p>
          <a:p>
            <a:pPr marL="0" indent="0" algn="just">
              <a:lnSpc>
                <a:spcPct val="120000"/>
              </a:lnSpc>
              <a:buNone/>
            </a:pPr>
            <a:r>
              <a:rPr lang="en-US" dirty="0">
                <a:latin typeface="Calibri Light" panose="020F0302020204030204" pitchFamily="34" charset="0"/>
                <a:cs typeface="Calibri Light" panose="020F0302020204030204" pitchFamily="34" charset="0"/>
              </a:rPr>
              <a:t>changed), there is nonetheless widespread critical recognition at this</a:t>
            </a:r>
          </a:p>
          <a:p>
            <a:pPr marL="0" indent="0" algn="just">
              <a:lnSpc>
                <a:spcPct val="120000"/>
              </a:lnSpc>
              <a:buNone/>
            </a:pPr>
            <a:r>
              <a:rPr lang="en-US" dirty="0">
                <a:latin typeface="Calibri Light" panose="020F0302020204030204" pitchFamily="34" charset="0"/>
                <a:cs typeface="Calibri Light" panose="020F0302020204030204" pitchFamily="34" charset="0"/>
              </a:rPr>
              <a:t>point that composition, as it is currently conceptualized and taught in</a:t>
            </a:r>
          </a:p>
          <a:p>
            <a:pPr marL="0" indent="0" algn="just">
              <a:lnSpc>
                <a:spcPct val="120000"/>
              </a:lnSpc>
              <a:buNone/>
            </a:pPr>
            <a:r>
              <a:rPr lang="en-US" dirty="0">
                <a:latin typeface="Calibri Light" panose="020F0302020204030204" pitchFamily="34" charset="0"/>
                <a:cs typeface="Calibri Light" panose="020F0302020204030204" pitchFamily="34" charset="0"/>
              </a:rPr>
              <a:t>most U.S. colleges and universities, serves a corporate model of efficiency</a:t>
            </a:r>
          </a:p>
          <a:p>
            <a:pPr marL="0" indent="0" algn="just">
              <a:lnSpc>
                <a:spcPct val="120000"/>
              </a:lnSpc>
              <a:buNone/>
            </a:pPr>
            <a:r>
              <a:rPr lang="en-US" dirty="0">
                <a:latin typeface="Calibri Light" panose="020F0302020204030204" pitchFamily="34" charset="0"/>
                <a:cs typeface="Calibri Light" panose="020F0302020204030204" pitchFamily="34" charset="0"/>
              </a:rPr>
              <a:t>and flexibility. What we might call the current </a:t>
            </a:r>
            <a:r>
              <a:rPr lang="en-US" b="1" dirty="0">
                <a:latin typeface="Calibri Light" panose="020F0302020204030204" pitchFamily="34" charset="0"/>
                <a:cs typeface="Calibri Light" panose="020F0302020204030204" pitchFamily="34" charset="0"/>
              </a:rPr>
              <a:t>“</a:t>
            </a:r>
            <a:r>
              <a:rPr lang="en-US" b="1" dirty="0" err="1">
                <a:latin typeface="Calibri Light" panose="020F0302020204030204" pitchFamily="34" charset="0"/>
                <a:cs typeface="Calibri Light" panose="020F0302020204030204" pitchFamily="34" charset="0"/>
              </a:rPr>
              <a:t>corpo</a:t>
            </a:r>
            <a:r>
              <a:rPr lang="en-US" b="1" dirty="0">
                <a:latin typeface="Calibri Light" panose="020F0302020204030204" pitchFamily="34" charset="0"/>
                <a:cs typeface="Calibri Light" panose="020F0302020204030204" pitchFamily="34" charset="0"/>
              </a:rPr>
              <a:t>-reality” of composition</a:t>
            </a:r>
          </a:p>
          <a:p>
            <a:pPr marL="0" indent="0" algn="just">
              <a:lnSpc>
                <a:spcPct val="120000"/>
              </a:lnSpc>
              <a:buNone/>
            </a:pPr>
            <a:r>
              <a:rPr lang="en-US" dirty="0">
                <a:latin typeface="Calibri Light" panose="020F0302020204030204" pitchFamily="34" charset="0"/>
                <a:cs typeface="Calibri Light" panose="020F0302020204030204" pitchFamily="34" charset="0"/>
              </a:rPr>
              <a:t>guarantees that instruction is often streamlined across dozens of</a:t>
            </a:r>
          </a:p>
          <a:p>
            <a:pPr marL="0" indent="0" algn="just">
              <a:lnSpc>
                <a:spcPct val="120000"/>
              </a:lnSpc>
              <a:buNone/>
            </a:pPr>
            <a:r>
              <a:rPr lang="en-US" dirty="0">
                <a:latin typeface="Calibri Light" panose="020F0302020204030204" pitchFamily="34" charset="0"/>
                <a:cs typeface="Calibri Light" panose="020F0302020204030204" pitchFamily="34" charset="0"/>
              </a:rPr>
              <a:t>classes at a given institution, with standardized texts (handbooks, guides</a:t>
            </a:r>
          </a:p>
          <a:p>
            <a:pPr marL="0" indent="0" algn="just">
              <a:lnSpc>
                <a:spcPct val="120000"/>
              </a:lnSpc>
              <a:buNone/>
            </a:pPr>
            <a:r>
              <a:rPr lang="en-US" dirty="0">
                <a:latin typeface="Calibri Light" panose="020F0302020204030204" pitchFamily="34" charset="0"/>
                <a:cs typeface="Calibri Light" panose="020F0302020204030204" pitchFamily="34" charset="0"/>
              </a:rPr>
              <a:t>to the writing and research process, essay collections) required or strongly</a:t>
            </a:r>
          </a:p>
          <a:p>
            <a:pPr marL="0" indent="0" algn="just">
              <a:lnSpc>
                <a:spcPct val="120000"/>
              </a:lnSpc>
              <a:buNone/>
            </a:pPr>
            <a:r>
              <a:rPr lang="en-US" dirty="0">
                <a:latin typeface="Calibri Light" panose="020F0302020204030204" pitchFamily="34" charset="0"/>
                <a:cs typeface="Calibri Light" panose="020F0302020204030204" pitchFamily="34" charset="0"/>
              </a:rPr>
              <a:t>encouraged (either by campus or departmental administrators or by publishing</a:t>
            </a:r>
          </a:p>
          <a:p>
            <a:pPr marL="0" indent="0" algn="just">
              <a:lnSpc>
                <a:spcPct val="120000"/>
              </a:lnSpc>
              <a:buNone/>
            </a:pPr>
            <a:r>
              <a:rPr lang="en-US" dirty="0">
                <a:latin typeface="Calibri Light" panose="020F0302020204030204" pitchFamily="34" charset="0"/>
                <a:cs typeface="Calibri Light" panose="020F0302020204030204" pitchFamily="34" charset="0"/>
              </a:rPr>
              <a:t>houses). Inside and outside the university, corporate elites demand</a:t>
            </a:r>
          </a:p>
          <a:p>
            <a:pPr marL="0" indent="0" algn="just">
              <a:lnSpc>
                <a:spcPct val="120000"/>
              </a:lnSpc>
              <a:buNone/>
            </a:pPr>
            <a:r>
              <a:rPr lang="en-US" dirty="0">
                <a:latin typeface="Calibri Light" panose="020F0302020204030204" pitchFamily="34" charset="0"/>
                <a:cs typeface="Calibri Light" panose="020F0302020204030204" pitchFamily="34" charset="0"/>
              </a:rPr>
              <a:t>that composition courses focus on demonstrable professional-managerial</a:t>
            </a:r>
          </a:p>
          <a:p>
            <a:pPr marL="0" indent="0" algn="just">
              <a:lnSpc>
                <a:spcPct val="120000"/>
              </a:lnSpc>
              <a:buNone/>
            </a:pPr>
            <a:r>
              <a:rPr lang="en-US" dirty="0">
                <a:latin typeface="Calibri Light" panose="020F0302020204030204" pitchFamily="34" charset="0"/>
                <a:cs typeface="Calibri Light" panose="020F0302020204030204" pitchFamily="34" charset="0"/>
              </a:rPr>
              <a:t>skills rather than critical thought—or, more insidiously, “critical</a:t>
            </a:r>
          </a:p>
          <a:p>
            <a:pPr marL="0" indent="0" algn="just">
              <a:lnSpc>
                <a:spcPct val="120000"/>
              </a:lnSpc>
              <a:buNone/>
            </a:pPr>
            <a:r>
              <a:rPr lang="en-US" dirty="0">
                <a:latin typeface="Calibri Light" panose="020F0302020204030204" pitchFamily="34" charset="0"/>
                <a:cs typeface="Calibri Light" panose="020F0302020204030204" pitchFamily="34" charset="0"/>
              </a:rPr>
              <a:t>thought” is reconceptualized through a skills-based model ultimately</a:t>
            </a:r>
          </a:p>
          <a:p>
            <a:pPr marL="0" indent="0" algn="just">
              <a:lnSpc>
                <a:spcPct val="120000"/>
              </a:lnSpc>
              <a:buNone/>
            </a:pPr>
            <a:r>
              <a:rPr lang="en-US" dirty="0">
                <a:latin typeface="Calibri Light" panose="020F0302020204030204" pitchFamily="34" charset="0"/>
                <a:cs typeface="Calibri Light" panose="020F0302020204030204" pitchFamily="34" charset="0"/>
              </a:rPr>
              <a:t>grounded in measurement and marketability, or measurement for marketability.” (</a:t>
            </a:r>
            <a:r>
              <a:rPr lang="en-US" dirty="0" err="1">
                <a:latin typeface="Calibri Light" panose="020F0302020204030204" pitchFamily="34" charset="0"/>
                <a:cs typeface="Calibri Light" panose="020F0302020204030204" pitchFamily="34" charset="0"/>
              </a:rPr>
              <a:t>McRuer</a:t>
            </a:r>
            <a:r>
              <a:rPr lang="en-US" dirty="0">
                <a:latin typeface="Calibri Light" panose="020F0302020204030204" pitchFamily="34" charset="0"/>
                <a:cs typeface="Calibri Light" panose="020F0302020204030204" pitchFamily="34" charset="0"/>
              </a:rPr>
              <a:t>, 148)</a:t>
            </a:r>
          </a:p>
        </p:txBody>
      </p:sp>
    </p:spTree>
    <p:extLst>
      <p:ext uri="{BB962C8B-B14F-4D97-AF65-F5344CB8AC3E}">
        <p14:creationId xmlns:p14="http://schemas.microsoft.com/office/powerpoint/2010/main" val="1505732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FBC7-795F-8841-B352-0E07D0E8549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9FB18F-9BE7-7140-952F-EA89D111E1B8}"/>
              </a:ext>
            </a:extLst>
          </p:cNvPr>
          <p:cNvPicPr>
            <a:picLocks noGrp="1" noChangeAspect="1"/>
          </p:cNvPicPr>
          <p:nvPr>
            <p:ph idx="1"/>
          </p:nvPr>
        </p:nvPicPr>
        <p:blipFill>
          <a:blip r:embed="rId2"/>
          <a:stretch>
            <a:fillRect/>
          </a:stretch>
        </p:blipFill>
        <p:spPr>
          <a:xfrm>
            <a:off x="457200" y="180870"/>
            <a:ext cx="8078499" cy="5774471"/>
          </a:xfrm>
          <a:prstGeom prst="rect">
            <a:avLst/>
          </a:prstGeom>
        </p:spPr>
      </p:pic>
      <p:sp>
        <p:nvSpPr>
          <p:cNvPr id="5" name="TextBox 4">
            <a:extLst>
              <a:ext uri="{FF2B5EF4-FFF2-40B4-BE49-F238E27FC236}">
                <a16:creationId xmlns:a16="http://schemas.microsoft.com/office/drawing/2014/main" id="{01E170E9-E528-AD4A-962D-27242957D43E}"/>
              </a:ext>
            </a:extLst>
          </p:cNvPr>
          <p:cNvSpPr txBox="1"/>
          <p:nvPr/>
        </p:nvSpPr>
        <p:spPr>
          <a:xfrm>
            <a:off x="367302" y="6171477"/>
            <a:ext cx="8696548" cy="369332"/>
          </a:xfrm>
          <a:prstGeom prst="rect">
            <a:avLst/>
          </a:prstGeom>
          <a:noFill/>
        </p:spPr>
        <p:txBody>
          <a:bodyPr wrap="none" rtlCol="0">
            <a:spAutoFit/>
          </a:bodyPr>
          <a:lstStyle/>
          <a:p>
            <a:r>
              <a:rPr lang="en-US" dirty="0" err="1"/>
              <a:t>Coopertiva</a:t>
            </a:r>
            <a:r>
              <a:rPr lang="en-US" dirty="0"/>
              <a:t> </a:t>
            </a:r>
            <a:r>
              <a:rPr lang="en-US" dirty="0" err="1"/>
              <a:t>Cráter</a:t>
            </a:r>
            <a:r>
              <a:rPr lang="en-US" dirty="0"/>
              <a:t> </a:t>
            </a:r>
            <a:r>
              <a:rPr lang="en-US" dirty="0" err="1"/>
              <a:t>Invertido</a:t>
            </a:r>
            <a:r>
              <a:rPr lang="en-US" dirty="0"/>
              <a:t>: “Choreography of a Collective Imaginary”, In: On </a:t>
            </a:r>
            <a:r>
              <a:rPr lang="en-US" dirty="0" err="1"/>
              <a:t>Corpoliteracy</a:t>
            </a:r>
            <a:endParaRPr lang="en-US" dirty="0"/>
          </a:p>
        </p:txBody>
      </p:sp>
    </p:spTree>
    <p:extLst>
      <p:ext uri="{BB962C8B-B14F-4D97-AF65-F5344CB8AC3E}">
        <p14:creationId xmlns:p14="http://schemas.microsoft.com/office/powerpoint/2010/main" val="1605900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842-21C0-3341-84CA-E3F9EEA1E25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0065A8E-7B25-134B-9BAE-0DA103E9781F}"/>
              </a:ext>
            </a:extLst>
          </p:cNvPr>
          <p:cNvPicPr>
            <a:picLocks noGrp="1" noChangeAspect="1"/>
          </p:cNvPicPr>
          <p:nvPr>
            <p:ph idx="1"/>
          </p:nvPr>
        </p:nvPicPr>
        <p:blipFill>
          <a:blip r:embed="rId2"/>
          <a:stretch>
            <a:fillRect/>
          </a:stretch>
        </p:blipFill>
        <p:spPr>
          <a:xfrm>
            <a:off x="457200" y="274637"/>
            <a:ext cx="8229600" cy="5882477"/>
          </a:xfrm>
          <a:prstGeom prst="rect">
            <a:avLst/>
          </a:prstGeom>
        </p:spPr>
      </p:pic>
      <p:sp>
        <p:nvSpPr>
          <p:cNvPr id="5" name="TextBox 4">
            <a:extLst>
              <a:ext uri="{FF2B5EF4-FFF2-40B4-BE49-F238E27FC236}">
                <a16:creationId xmlns:a16="http://schemas.microsoft.com/office/drawing/2014/main" id="{0F128D35-F1B6-F345-8BC2-E992246C5955}"/>
              </a:ext>
            </a:extLst>
          </p:cNvPr>
          <p:cNvSpPr txBox="1"/>
          <p:nvPr/>
        </p:nvSpPr>
        <p:spPr>
          <a:xfrm>
            <a:off x="367302" y="6360606"/>
            <a:ext cx="8776698" cy="369332"/>
          </a:xfrm>
          <a:prstGeom prst="rect">
            <a:avLst/>
          </a:prstGeom>
          <a:noFill/>
        </p:spPr>
        <p:txBody>
          <a:bodyPr wrap="none" rtlCol="0">
            <a:spAutoFit/>
          </a:bodyPr>
          <a:lstStyle/>
          <a:p>
            <a:r>
              <a:rPr lang="en-US" dirty="0" err="1"/>
              <a:t>Coopertiva</a:t>
            </a:r>
            <a:r>
              <a:rPr lang="en-US" dirty="0"/>
              <a:t> </a:t>
            </a:r>
            <a:r>
              <a:rPr lang="en-US" dirty="0" err="1"/>
              <a:t>Cráter</a:t>
            </a:r>
            <a:r>
              <a:rPr lang="en-US" dirty="0"/>
              <a:t> </a:t>
            </a:r>
            <a:r>
              <a:rPr lang="en-US" dirty="0" err="1"/>
              <a:t>Invertido</a:t>
            </a:r>
            <a:r>
              <a:rPr lang="en-US" dirty="0"/>
              <a:t>: “Choreography of a Collective Imaginary”, In: On </a:t>
            </a:r>
            <a:r>
              <a:rPr lang="en-US" dirty="0" err="1"/>
              <a:t>Corpoliteracy</a:t>
            </a:r>
            <a:endParaRPr lang="en-US" dirty="0"/>
          </a:p>
        </p:txBody>
      </p:sp>
    </p:spTree>
    <p:extLst>
      <p:ext uri="{BB962C8B-B14F-4D97-AF65-F5344CB8AC3E}">
        <p14:creationId xmlns:p14="http://schemas.microsoft.com/office/powerpoint/2010/main" val="3793132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11D9-5840-8044-B414-A587DECB4726}"/>
              </a:ext>
            </a:extLst>
          </p:cNvPr>
          <p:cNvSpPr>
            <a:spLocks noGrp="1"/>
          </p:cNvSpPr>
          <p:nvPr>
            <p:ph type="title"/>
          </p:nvPr>
        </p:nvSpPr>
        <p:spPr/>
        <p:txBody>
          <a:bodyPr/>
          <a:lstStyle/>
          <a:p>
            <a:r>
              <a:rPr lang="en-US" dirty="0"/>
              <a:t>Reading/Writing Images</a:t>
            </a:r>
          </a:p>
        </p:txBody>
      </p:sp>
      <p:pic>
        <p:nvPicPr>
          <p:cNvPr id="4" name="Content Placeholder 3">
            <a:extLst>
              <a:ext uri="{FF2B5EF4-FFF2-40B4-BE49-F238E27FC236}">
                <a16:creationId xmlns:a16="http://schemas.microsoft.com/office/drawing/2014/main" id="{326BF97A-5FC4-7448-9E74-15F27FA9A402}"/>
              </a:ext>
            </a:extLst>
          </p:cNvPr>
          <p:cNvPicPr>
            <a:picLocks noGrp="1" noChangeAspect="1"/>
          </p:cNvPicPr>
          <p:nvPr>
            <p:ph idx="1"/>
          </p:nvPr>
        </p:nvPicPr>
        <p:blipFill>
          <a:blip r:embed="rId2"/>
          <a:stretch>
            <a:fillRect/>
          </a:stretch>
        </p:blipFill>
        <p:spPr>
          <a:xfrm>
            <a:off x="457200" y="1568669"/>
            <a:ext cx="4525963" cy="4525963"/>
          </a:xfrm>
          <a:prstGeom prst="rect">
            <a:avLst/>
          </a:prstGeom>
        </p:spPr>
      </p:pic>
      <p:sp>
        <p:nvSpPr>
          <p:cNvPr id="5" name="TextBox 4">
            <a:extLst>
              <a:ext uri="{FF2B5EF4-FFF2-40B4-BE49-F238E27FC236}">
                <a16:creationId xmlns:a16="http://schemas.microsoft.com/office/drawing/2014/main" id="{6B3D3A02-A747-E148-831C-5CE6E017F95D}"/>
              </a:ext>
            </a:extLst>
          </p:cNvPr>
          <p:cNvSpPr txBox="1"/>
          <p:nvPr/>
        </p:nvSpPr>
        <p:spPr>
          <a:xfrm>
            <a:off x="4120056" y="6245663"/>
            <a:ext cx="4354205" cy="369332"/>
          </a:xfrm>
          <a:prstGeom prst="rect">
            <a:avLst/>
          </a:prstGeom>
          <a:noFill/>
        </p:spPr>
        <p:txBody>
          <a:bodyPr wrap="none" rtlCol="0">
            <a:spAutoFit/>
          </a:bodyPr>
          <a:lstStyle/>
          <a:p>
            <a:r>
              <a:rPr lang="en-US" dirty="0"/>
              <a:t>David, Michelangelo Buonarroti (1501-1504)</a:t>
            </a:r>
          </a:p>
        </p:txBody>
      </p:sp>
    </p:spTree>
    <p:extLst>
      <p:ext uri="{BB962C8B-B14F-4D97-AF65-F5344CB8AC3E}">
        <p14:creationId xmlns:p14="http://schemas.microsoft.com/office/powerpoint/2010/main" val="367165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45BA-720D-5A4E-B299-1814DB0965C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B903476-5EEF-4A4A-92FF-2E99DCBB6512}"/>
              </a:ext>
            </a:extLst>
          </p:cNvPr>
          <p:cNvPicPr>
            <a:picLocks noGrp="1" noChangeAspect="1"/>
          </p:cNvPicPr>
          <p:nvPr>
            <p:ph idx="1"/>
          </p:nvPr>
        </p:nvPicPr>
        <p:blipFill>
          <a:blip r:embed="rId2"/>
          <a:stretch>
            <a:fillRect/>
          </a:stretch>
        </p:blipFill>
        <p:spPr>
          <a:xfrm>
            <a:off x="257510" y="180048"/>
            <a:ext cx="6806670" cy="4525963"/>
          </a:xfrm>
          <a:prstGeom prst="rect">
            <a:avLst/>
          </a:prstGeom>
        </p:spPr>
      </p:pic>
      <p:pic>
        <p:nvPicPr>
          <p:cNvPr id="5" name="Picture 4">
            <a:extLst>
              <a:ext uri="{FF2B5EF4-FFF2-40B4-BE49-F238E27FC236}">
                <a16:creationId xmlns:a16="http://schemas.microsoft.com/office/drawing/2014/main" id="{F8A83602-8550-B148-84D4-9613338EA90B}"/>
              </a:ext>
            </a:extLst>
          </p:cNvPr>
          <p:cNvPicPr>
            <a:picLocks noChangeAspect="1"/>
          </p:cNvPicPr>
          <p:nvPr/>
        </p:nvPicPr>
        <p:blipFill>
          <a:blip r:embed="rId3"/>
          <a:stretch>
            <a:fillRect/>
          </a:stretch>
        </p:blipFill>
        <p:spPr>
          <a:xfrm>
            <a:off x="4442269" y="3744530"/>
            <a:ext cx="4386409" cy="2894675"/>
          </a:xfrm>
          <a:prstGeom prst="rect">
            <a:avLst/>
          </a:prstGeom>
        </p:spPr>
      </p:pic>
      <p:sp>
        <p:nvSpPr>
          <p:cNvPr id="6" name="TextBox 5">
            <a:extLst>
              <a:ext uri="{FF2B5EF4-FFF2-40B4-BE49-F238E27FC236}">
                <a16:creationId xmlns:a16="http://schemas.microsoft.com/office/drawing/2014/main" id="{07CFC4EB-BEDE-4A46-BE68-249D98D28D51}"/>
              </a:ext>
            </a:extLst>
          </p:cNvPr>
          <p:cNvSpPr txBox="1"/>
          <p:nvPr/>
        </p:nvSpPr>
        <p:spPr>
          <a:xfrm>
            <a:off x="632956" y="4899960"/>
            <a:ext cx="2905988" cy="646331"/>
          </a:xfrm>
          <a:prstGeom prst="rect">
            <a:avLst/>
          </a:prstGeom>
          <a:noFill/>
        </p:spPr>
        <p:txBody>
          <a:bodyPr wrap="none" rtlCol="0">
            <a:spAutoFit/>
          </a:bodyPr>
          <a:lstStyle/>
          <a:p>
            <a:r>
              <a:rPr lang="en-US" dirty="0"/>
              <a:t>Into One-another III, to P.P.P.</a:t>
            </a:r>
          </a:p>
          <a:p>
            <a:r>
              <a:rPr lang="en-US" dirty="0" err="1"/>
              <a:t>Berlinde</a:t>
            </a:r>
            <a:r>
              <a:rPr lang="en-US" dirty="0"/>
              <a:t> de </a:t>
            </a:r>
            <a:r>
              <a:rPr lang="en-US" dirty="0" err="1"/>
              <a:t>Bruyckere</a:t>
            </a:r>
            <a:r>
              <a:rPr lang="en-US" dirty="0"/>
              <a:t> (2010)</a:t>
            </a:r>
          </a:p>
        </p:txBody>
      </p:sp>
    </p:spTree>
    <p:extLst>
      <p:ext uri="{BB962C8B-B14F-4D97-AF65-F5344CB8AC3E}">
        <p14:creationId xmlns:p14="http://schemas.microsoft.com/office/powerpoint/2010/main" val="3929607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B4D9-57C8-E441-A4CF-239D9C4BF6FC}"/>
              </a:ext>
            </a:extLst>
          </p:cNvPr>
          <p:cNvSpPr>
            <a:spLocks noGrp="1"/>
          </p:cNvSpPr>
          <p:nvPr>
            <p:ph type="title"/>
          </p:nvPr>
        </p:nvSpPr>
        <p:spPr/>
        <p:txBody>
          <a:bodyPr>
            <a:normAutofit/>
          </a:bodyPr>
          <a:lstStyle/>
          <a:p>
            <a:r>
              <a:rPr lang="en-US" sz="3200" dirty="0" err="1"/>
              <a:t>Wörtermatrix</a:t>
            </a:r>
            <a:r>
              <a:rPr lang="en-US" sz="3200" dirty="0"/>
              <a:t>, </a:t>
            </a:r>
            <a:r>
              <a:rPr lang="en-US" sz="3200" dirty="0" err="1"/>
              <a:t>Nr</a:t>
            </a:r>
            <a:r>
              <a:rPr lang="en-US" sz="3200" dirty="0"/>
              <a:t>. 2</a:t>
            </a:r>
            <a:br>
              <a:rPr lang="en-US" sz="2400" dirty="0"/>
            </a:br>
            <a:r>
              <a:rPr lang="en-US" sz="1800" dirty="0"/>
              <a:t>(</a:t>
            </a:r>
            <a:r>
              <a:rPr lang="en-US" sz="1800" dirty="0" err="1"/>
              <a:t>inspiriert</a:t>
            </a:r>
            <a:r>
              <a:rPr lang="en-US" sz="1800" dirty="0"/>
              <a:t> von Franziska </a:t>
            </a:r>
            <a:r>
              <a:rPr lang="en-US" sz="1800" dirty="0" err="1"/>
              <a:t>Nyffenegger</a:t>
            </a:r>
            <a:r>
              <a:rPr lang="en-US" sz="1800" dirty="0"/>
              <a:t> und </a:t>
            </a:r>
            <a:r>
              <a:rPr lang="en-US" sz="1800" dirty="0" err="1"/>
              <a:t>adaptiert</a:t>
            </a:r>
            <a:r>
              <a:rPr lang="en-US" sz="1800" dirty="0"/>
              <a:t>)</a:t>
            </a:r>
          </a:p>
        </p:txBody>
      </p:sp>
      <p:graphicFrame>
        <p:nvGraphicFramePr>
          <p:cNvPr id="4" name="Content Placeholder 3">
            <a:extLst>
              <a:ext uri="{FF2B5EF4-FFF2-40B4-BE49-F238E27FC236}">
                <a16:creationId xmlns:a16="http://schemas.microsoft.com/office/drawing/2014/main" id="{E77A584B-F8E5-B94C-9402-0C18101BB6C0}"/>
              </a:ext>
            </a:extLst>
          </p:cNvPr>
          <p:cNvGraphicFramePr>
            <a:graphicFrameLocks noGrp="1"/>
          </p:cNvGraphicFramePr>
          <p:nvPr>
            <p:ph idx="1"/>
            <p:extLst>
              <p:ext uri="{D42A27DB-BD31-4B8C-83A1-F6EECF244321}">
                <p14:modId xmlns:p14="http://schemas.microsoft.com/office/powerpoint/2010/main" val="222706595"/>
              </p:ext>
            </p:extLst>
          </p:nvPr>
        </p:nvGraphicFramePr>
        <p:xfrm>
          <a:off x="457200" y="1417638"/>
          <a:ext cx="8229600" cy="3972910"/>
        </p:xfrm>
        <a:graphic>
          <a:graphicData uri="http://schemas.openxmlformats.org/drawingml/2006/table">
            <a:tbl>
              <a:tblPr firstRow="1" firstCol="1" bandRow="1">
                <a:tableStyleId>{5C22544A-7EE6-4342-B048-85BDC9FD1C3A}</a:tableStyleId>
              </a:tblPr>
              <a:tblGrid>
                <a:gridCol w="1678802">
                  <a:extLst>
                    <a:ext uri="{9D8B030D-6E8A-4147-A177-3AD203B41FA5}">
                      <a16:colId xmlns:a16="http://schemas.microsoft.com/office/drawing/2014/main" val="1650597120"/>
                    </a:ext>
                  </a:extLst>
                </a:gridCol>
                <a:gridCol w="1104909">
                  <a:extLst>
                    <a:ext uri="{9D8B030D-6E8A-4147-A177-3AD203B41FA5}">
                      <a16:colId xmlns:a16="http://schemas.microsoft.com/office/drawing/2014/main" val="2001056141"/>
                    </a:ext>
                  </a:extLst>
                </a:gridCol>
                <a:gridCol w="1250066">
                  <a:extLst>
                    <a:ext uri="{9D8B030D-6E8A-4147-A177-3AD203B41FA5}">
                      <a16:colId xmlns:a16="http://schemas.microsoft.com/office/drawing/2014/main" val="1266158562"/>
                    </a:ext>
                  </a:extLst>
                </a:gridCol>
                <a:gridCol w="1551008">
                  <a:extLst>
                    <a:ext uri="{9D8B030D-6E8A-4147-A177-3AD203B41FA5}">
                      <a16:colId xmlns:a16="http://schemas.microsoft.com/office/drawing/2014/main" val="4285568776"/>
                    </a:ext>
                  </a:extLst>
                </a:gridCol>
                <a:gridCol w="1296364">
                  <a:extLst>
                    <a:ext uri="{9D8B030D-6E8A-4147-A177-3AD203B41FA5}">
                      <a16:colId xmlns:a16="http://schemas.microsoft.com/office/drawing/2014/main" val="3371649038"/>
                    </a:ext>
                  </a:extLst>
                </a:gridCol>
                <a:gridCol w="1348451">
                  <a:extLst>
                    <a:ext uri="{9D8B030D-6E8A-4147-A177-3AD203B41FA5}">
                      <a16:colId xmlns:a16="http://schemas.microsoft.com/office/drawing/2014/main" val="3176874800"/>
                    </a:ext>
                  </a:extLst>
                </a:gridCol>
              </a:tblGrid>
              <a:tr h="794582">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Körperteil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Aktion/Aktivität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Sinneswahrnehmung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Material/Medium</a:t>
                      </a:r>
                    </a:p>
                  </a:txBody>
                  <a:tcPr marL="68580" marR="68580" marT="0" marB="0"/>
                </a:tc>
                <a:tc>
                  <a:txBody>
                    <a:bodyPr/>
                    <a:lstStyle/>
                    <a:p>
                      <a:pPr>
                        <a:spcAft>
                          <a:spcPts val="0"/>
                        </a:spcAft>
                      </a:pPr>
                      <a:r>
                        <a:rPr lang="de-CH" sz="1200" dirty="0">
                          <a:effectLst/>
                        </a:rPr>
                        <a:t>Fantasie/Bild/</a:t>
                      </a:r>
                    </a:p>
                    <a:p>
                      <a:pPr>
                        <a:spcAft>
                          <a:spcPts val="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Imagination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67064"/>
                  </a:ext>
                </a:extLst>
              </a:tr>
              <a:tr h="794582">
                <a:tc>
                  <a:txBody>
                    <a:bodyPr/>
                    <a:lstStyle/>
                    <a:p>
                      <a:pPr>
                        <a:spcAft>
                          <a:spcPts val="0"/>
                        </a:spcAft>
                      </a:pPr>
                      <a:r>
                        <a:rPr lang="de-CH" sz="1200">
                          <a:effectLst/>
                        </a:rPr>
                        <a:t>«Ich»</a:t>
                      </a:r>
                      <a:endParaRPr lang="en-US" sz="1200">
                        <a:effectLst/>
                      </a:endParaRPr>
                    </a:p>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09036"/>
                  </a:ext>
                </a:extLst>
              </a:tr>
              <a:tr h="794582">
                <a:tc>
                  <a:txBody>
                    <a:bodyPr/>
                    <a:lstStyle/>
                    <a:p>
                      <a:pPr>
                        <a:spcAft>
                          <a:spcPts val="0"/>
                        </a:spcAft>
                      </a:pPr>
                      <a:r>
                        <a:rPr lang="de-CH" sz="1200">
                          <a:effectLst/>
                        </a:rPr>
                        <a:t>Künstlerische Praxis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1904754"/>
                  </a:ext>
                </a:extLst>
              </a:tr>
              <a:tr h="794582">
                <a:tc>
                  <a:txBody>
                    <a:bodyPr/>
                    <a:lstStyle/>
                    <a:p>
                      <a:pPr>
                        <a:spcAft>
                          <a:spcPts val="0"/>
                        </a:spcAft>
                      </a:pPr>
                      <a:r>
                        <a:rPr lang="de-CH" sz="1200" dirty="0">
                          <a:effectLst/>
                        </a:rPr>
                        <a:t>Lehr-/Lerntätigkeit</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837088"/>
                  </a:ext>
                </a:extLst>
              </a:tr>
              <a:tr h="794582">
                <a:tc>
                  <a:txBody>
                    <a:bodyPr/>
                    <a:lstStyle/>
                    <a:p>
                      <a:pPr>
                        <a:spcAft>
                          <a:spcPts val="0"/>
                        </a:spcAft>
                      </a:pPr>
                      <a:r>
                        <a:rPr lang="de-CH" sz="1200">
                          <a:effectLst/>
                        </a:rPr>
                        <a:t>Schreibtätigkeit</a:t>
                      </a:r>
                      <a:endParaRPr lang="en-US" sz="1200">
                        <a:effectLst/>
                      </a:endParaRPr>
                    </a:p>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843183"/>
                  </a:ext>
                </a:extLst>
              </a:tr>
            </a:tbl>
          </a:graphicData>
        </a:graphic>
      </p:graphicFrame>
    </p:spTree>
    <p:extLst>
      <p:ext uri="{BB962C8B-B14F-4D97-AF65-F5344CB8AC3E}">
        <p14:creationId xmlns:p14="http://schemas.microsoft.com/office/powerpoint/2010/main" val="2645551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B4D9-57C8-E441-A4CF-239D9C4BF6FC}"/>
              </a:ext>
            </a:extLst>
          </p:cNvPr>
          <p:cNvSpPr>
            <a:spLocks noGrp="1"/>
          </p:cNvSpPr>
          <p:nvPr>
            <p:ph type="title"/>
          </p:nvPr>
        </p:nvSpPr>
        <p:spPr/>
        <p:txBody>
          <a:bodyPr>
            <a:normAutofit/>
          </a:bodyPr>
          <a:lstStyle/>
          <a:p>
            <a:r>
              <a:rPr lang="en-US" sz="3200" dirty="0" err="1"/>
              <a:t>Wörtermatrix</a:t>
            </a:r>
            <a:r>
              <a:rPr lang="en-US" sz="3200" dirty="0"/>
              <a:t> </a:t>
            </a:r>
            <a:r>
              <a:rPr lang="en-US" sz="3200" dirty="0" err="1"/>
              <a:t>Nr</a:t>
            </a:r>
            <a:r>
              <a:rPr lang="en-US" sz="3200" dirty="0"/>
              <a:t>. 3</a:t>
            </a:r>
            <a:br>
              <a:rPr lang="en-US" sz="2400" dirty="0"/>
            </a:br>
            <a:r>
              <a:rPr lang="en-US" sz="1800" dirty="0"/>
              <a:t>(</a:t>
            </a:r>
            <a:r>
              <a:rPr lang="en-US" sz="1800" dirty="0" err="1"/>
              <a:t>inspiriert</a:t>
            </a:r>
            <a:r>
              <a:rPr lang="en-US" sz="1800" dirty="0"/>
              <a:t> von Franziska </a:t>
            </a:r>
            <a:r>
              <a:rPr lang="en-US" sz="1800" dirty="0" err="1"/>
              <a:t>Nyffenegger</a:t>
            </a:r>
            <a:r>
              <a:rPr lang="en-US" sz="1800" dirty="0"/>
              <a:t> und </a:t>
            </a:r>
            <a:r>
              <a:rPr lang="en-US" sz="1800" dirty="0" err="1"/>
              <a:t>adaptiert</a:t>
            </a:r>
            <a:r>
              <a:rPr lang="en-US" sz="1800" dirty="0"/>
              <a:t>)</a:t>
            </a:r>
          </a:p>
        </p:txBody>
      </p:sp>
      <p:graphicFrame>
        <p:nvGraphicFramePr>
          <p:cNvPr id="4" name="Content Placeholder 3">
            <a:extLst>
              <a:ext uri="{FF2B5EF4-FFF2-40B4-BE49-F238E27FC236}">
                <a16:creationId xmlns:a16="http://schemas.microsoft.com/office/drawing/2014/main" id="{E77A584B-F8E5-B94C-9402-0C18101BB6C0}"/>
              </a:ext>
            </a:extLst>
          </p:cNvPr>
          <p:cNvGraphicFramePr>
            <a:graphicFrameLocks noGrp="1"/>
          </p:cNvGraphicFramePr>
          <p:nvPr>
            <p:ph idx="1"/>
            <p:extLst>
              <p:ext uri="{D42A27DB-BD31-4B8C-83A1-F6EECF244321}">
                <p14:modId xmlns:p14="http://schemas.microsoft.com/office/powerpoint/2010/main" val="2357478202"/>
              </p:ext>
            </p:extLst>
          </p:nvPr>
        </p:nvGraphicFramePr>
        <p:xfrm>
          <a:off x="457200" y="1417638"/>
          <a:ext cx="8145283" cy="3972910"/>
        </p:xfrm>
        <a:graphic>
          <a:graphicData uri="http://schemas.openxmlformats.org/drawingml/2006/table">
            <a:tbl>
              <a:tblPr firstRow="1" firstCol="1" bandRow="1">
                <a:tableStyleId>{5C22544A-7EE6-4342-B048-85BDC9FD1C3A}</a:tableStyleId>
              </a:tblPr>
              <a:tblGrid>
                <a:gridCol w="1594485">
                  <a:extLst>
                    <a:ext uri="{9D8B030D-6E8A-4147-A177-3AD203B41FA5}">
                      <a16:colId xmlns:a16="http://schemas.microsoft.com/office/drawing/2014/main" val="1650597120"/>
                    </a:ext>
                  </a:extLst>
                </a:gridCol>
                <a:gridCol w="1357290">
                  <a:extLst>
                    <a:ext uri="{9D8B030D-6E8A-4147-A177-3AD203B41FA5}">
                      <a16:colId xmlns:a16="http://schemas.microsoft.com/office/drawing/2014/main" val="2001056141"/>
                    </a:ext>
                  </a:extLst>
                </a:gridCol>
                <a:gridCol w="1202014">
                  <a:extLst>
                    <a:ext uri="{9D8B030D-6E8A-4147-A177-3AD203B41FA5}">
                      <a16:colId xmlns:a16="http://schemas.microsoft.com/office/drawing/2014/main" val="1266158562"/>
                    </a:ext>
                  </a:extLst>
                </a:gridCol>
                <a:gridCol w="1270519">
                  <a:extLst>
                    <a:ext uri="{9D8B030D-6E8A-4147-A177-3AD203B41FA5}">
                      <a16:colId xmlns:a16="http://schemas.microsoft.com/office/drawing/2014/main" val="4285568776"/>
                    </a:ext>
                  </a:extLst>
                </a:gridCol>
                <a:gridCol w="1350897">
                  <a:extLst>
                    <a:ext uri="{9D8B030D-6E8A-4147-A177-3AD203B41FA5}">
                      <a16:colId xmlns:a16="http://schemas.microsoft.com/office/drawing/2014/main" val="3371649038"/>
                    </a:ext>
                  </a:extLst>
                </a:gridCol>
                <a:gridCol w="1370078">
                  <a:extLst>
                    <a:ext uri="{9D8B030D-6E8A-4147-A177-3AD203B41FA5}">
                      <a16:colId xmlns:a16="http://schemas.microsoft.com/office/drawing/2014/main" val="3176874800"/>
                    </a:ext>
                  </a:extLst>
                </a:gridCol>
              </a:tblGrid>
              <a:tr h="794582">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Substantiv</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Verb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Adjektiv</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Konjunktion*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Fantasiewort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67064"/>
                  </a:ext>
                </a:extLst>
              </a:tr>
              <a:tr h="794582">
                <a:tc>
                  <a:txBody>
                    <a:bodyPr/>
                    <a:lstStyle/>
                    <a:p>
                      <a:pPr>
                        <a:spcAft>
                          <a:spcPts val="0"/>
                        </a:spcAft>
                      </a:pPr>
                      <a:r>
                        <a:rPr lang="de-CH" sz="1200" dirty="0">
                          <a:effectLst/>
                        </a:rPr>
                        <a:t>«Ich» </a:t>
                      </a:r>
                      <a:r>
                        <a:rPr lang="de-CH" sz="1200">
                          <a:effectLst/>
                        </a:rPr>
                        <a:t>/ Persönliches</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09036"/>
                  </a:ext>
                </a:extLst>
              </a:tr>
              <a:tr h="794582">
                <a:tc>
                  <a:txBody>
                    <a:bodyPr/>
                    <a:lstStyle/>
                    <a:p>
                      <a:pPr>
                        <a:spcAft>
                          <a:spcPts val="0"/>
                        </a:spcAft>
                      </a:pPr>
                      <a:r>
                        <a:rPr lang="de-CH" sz="1200" dirty="0">
                          <a:effectLst/>
                        </a:rPr>
                        <a:t>Inhalte / Themen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1904754"/>
                  </a:ext>
                </a:extLst>
              </a:tr>
              <a:tr h="794582">
                <a:tc>
                  <a:txBody>
                    <a:bodyPr/>
                    <a:lstStyle/>
                    <a:p>
                      <a:pPr>
                        <a:spcAft>
                          <a:spcPts val="0"/>
                        </a:spcAft>
                      </a:pPr>
                      <a:r>
                        <a:rPr lang="de-CH" sz="1200" dirty="0">
                          <a:effectLst/>
                        </a:rPr>
                        <a:t>Aktivitäten</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837088"/>
                  </a:ext>
                </a:extLst>
              </a:tr>
              <a:tr h="794582">
                <a:tc>
                  <a:txBody>
                    <a:bodyPr/>
                    <a:lstStyle/>
                    <a:p>
                      <a:pPr>
                        <a:spcAft>
                          <a:spcPts val="0"/>
                        </a:spcAft>
                      </a:pPr>
                      <a:r>
                        <a:rPr lang="de-CH" sz="1200" dirty="0">
                          <a:effectLst/>
                        </a:rPr>
                        <a:t>«Wir» / Soziales</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843183"/>
                  </a:ext>
                </a:extLst>
              </a:tr>
            </a:tbl>
          </a:graphicData>
        </a:graphic>
      </p:graphicFrame>
      <p:sp>
        <p:nvSpPr>
          <p:cNvPr id="5" name="TextBox 4">
            <a:extLst>
              <a:ext uri="{FF2B5EF4-FFF2-40B4-BE49-F238E27FC236}">
                <a16:creationId xmlns:a16="http://schemas.microsoft.com/office/drawing/2014/main" id="{6632870B-A6F9-5643-97D3-41F5C23E9D94}"/>
              </a:ext>
            </a:extLst>
          </p:cNvPr>
          <p:cNvSpPr txBox="1"/>
          <p:nvPr/>
        </p:nvSpPr>
        <p:spPr>
          <a:xfrm>
            <a:off x="457200" y="5610218"/>
            <a:ext cx="8229600" cy="584775"/>
          </a:xfrm>
          <a:prstGeom prst="rect">
            <a:avLst/>
          </a:prstGeom>
          <a:noFill/>
        </p:spPr>
        <p:txBody>
          <a:bodyPr wrap="square" rtlCol="0">
            <a:spAutoFit/>
          </a:bodyPr>
          <a:lstStyle/>
          <a:p>
            <a:r>
              <a:rPr lang="de-CH" sz="1600" dirty="0"/>
              <a:t>*</a:t>
            </a:r>
            <a:r>
              <a:rPr lang="de-CH" sz="1600" u="sng" dirty="0"/>
              <a:t>Konjunktionen</a:t>
            </a:r>
            <a:r>
              <a:rPr lang="de-CH" sz="1600" dirty="0"/>
              <a:t>: </a:t>
            </a:r>
            <a:r>
              <a:rPr lang="de-DE" sz="1600" dirty="0"/>
              <a:t>aber, allein, denn, doch, nur, oder, sondern, sowohl als auch, und, als, als ob, desto, umso, wie, entweder, trotzdem, dennoch, obwohl, wohingegen, damit, um, </a:t>
            </a:r>
            <a:r>
              <a:rPr lang="de-DE" sz="1600" dirty="0" err="1"/>
              <a:t>dass.</a:t>
            </a:r>
            <a:r>
              <a:rPr lang="de-DE" sz="1600" dirty="0"/>
              <a:t>...</a:t>
            </a:r>
            <a:endParaRPr lang="en-US" sz="1600" dirty="0"/>
          </a:p>
        </p:txBody>
      </p:sp>
    </p:spTree>
    <p:extLst>
      <p:ext uri="{BB962C8B-B14F-4D97-AF65-F5344CB8AC3E}">
        <p14:creationId xmlns:p14="http://schemas.microsoft.com/office/powerpoint/2010/main" val="37613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810021-6B75-AD43-AA21-0A21BF5D4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419" y="0"/>
            <a:ext cx="5747656" cy="3832960"/>
          </a:xfrm>
          <a:prstGeom prst="rect">
            <a:avLst/>
          </a:prstGeom>
        </p:spPr>
      </p:pic>
      <p:pic>
        <p:nvPicPr>
          <p:cNvPr id="5" name="Content Placeholder 4">
            <a:extLst>
              <a:ext uri="{FF2B5EF4-FFF2-40B4-BE49-F238E27FC236}">
                <a16:creationId xmlns:a16="http://schemas.microsoft.com/office/drawing/2014/main" id="{8123E16E-DDD0-824E-86F5-F3D89E2AB2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19400"/>
            <a:ext cx="6786839" cy="4525963"/>
          </a:xfrm>
        </p:spPr>
      </p:pic>
      <p:pic>
        <p:nvPicPr>
          <p:cNvPr id="9" name="Picture 8">
            <a:extLst>
              <a:ext uri="{FF2B5EF4-FFF2-40B4-BE49-F238E27FC236}">
                <a16:creationId xmlns:a16="http://schemas.microsoft.com/office/drawing/2014/main" id="{861203CE-B909-474D-9EA5-CFDB77C3C9A6}"/>
              </a:ext>
            </a:extLst>
          </p:cNvPr>
          <p:cNvPicPr>
            <a:picLocks noChangeAspect="1"/>
          </p:cNvPicPr>
          <p:nvPr/>
        </p:nvPicPr>
        <p:blipFill>
          <a:blip r:embed="rId4">
            <a:alphaModFix amt="83000"/>
            <a:extLst>
              <a:ext uri="{28A0092B-C50C-407E-A947-70E740481C1C}">
                <a14:useLocalDpi xmlns:a14="http://schemas.microsoft.com/office/drawing/2010/main" val="0"/>
              </a:ext>
            </a:extLst>
          </a:blip>
          <a:stretch>
            <a:fillRect/>
          </a:stretch>
        </p:blipFill>
        <p:spPr>
          <a:xfrm>
            <a:off x="5345536" y="2460172"/>
            <a:ext cx="3476917" cy="3810000"/>
          </a:xfrm>
          <a:prstGeom prst="rect">
            <a:avLst/>
          </a:prstGeom>
        </p:spPr>
      </p:pic>
      <p:sp>
        <p:nvSpPr>
          <p:cNvPr id="10" name="TextBox 9">
            <a:extLst>
              <a:ext uri="{FF2B5EF4-FFF2-40B4-BE49-F238E27FC236}">
                <a16:creationId xmlns:a16="http://schemas.microsoft.com/office/drawing/2014/main" id="{501C2C7C-B53E-F64D-9C01-180F6C1AA220}"/>
              </a:ext>
            </a:extLst>
          </p:cNvPr>
          <p:cNvSpPr txBox="1"/>
          <p:nvPr/>
        </p:nvSpPr>
        <p:spPr>
          <a:xfrm>
            <a:off x="468086" y="892629"/>
            <a:ext cx="2808514" cy="923330"/>
          </a:xfrm>
          <a:prstGeom prst="rect">
            <a:avLst/>
          </a:prstGeom>
          <a:noFill/>
        </p:spPr>
        <p:txBody>
          <a:bodyPr wrap="square" rtlCol="0">
            <a:spAutoFit/>
          </a:bodyPr>
          <a:lstStyle/>
          <a:p>
            <a:r>
              <a:rPr lang="en-US" dirty="0"/>
              <a:t>Academic Tourism…. Writing, PhD supervision, lecturing</a:t>
            </a:r>
          </a:p>
        </p:txBody>
      </p:sp>
    </p:spTree>
    <p:extLst>
      <p:ext uri="{BB962C8B-B14F-4D97-AF65-F5344CB8AC3E}">
        <p14:creationId xmlns:p14="http://schemas.microsoft.com/office/powerpoint/2010/main" val="322879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65AB-1669-384C-B006-9178FCB2C3C8}"/>
              </a:ext>
            </a:extLst>
          </p:cNvPr>
          <p:cNvSpPr>
            <a:spLocks noGrp="1"/>
          </p:cNvSpPr>
          <p:nvPr>
            <p:ph type="title"/>
          </p:nvPr>
        </p:nvSpPr>
        <p:spPr/>
        <p:txBody>
          <a:bodyPr/>
          <a:lstStyle/>
          <a:p>
            <a:r>
              <a:rPr lang="en-US" dirty="0"/>
              <a:t>Visual Literacy</a:t>
            </a:r>
          </a:p>
        </p:txBody>
      </p:sp>
      <p:sp>
        <p:nvSpPr>
          <p:cNvPr id="3" name="Content Placeholder 2">
            <a:extLst>
              <a:ext uri="{FF2B5EF4-FFF2-40B4-BE49-F238E27FC236}">
                <a16:creationId xmlns:a16="http://schemas.microsoft.com/office/drawing/2014/main" id="{459CB1D7-DEB9-0D41-94A5-CED190BF3C7F}"/>
              </a:ext>
            </a:extLst>
          </p:cNvPr>
          <p:cNvSpPr>
            <a:spLocks noGrp="1"/>
          </p:cNvSpPr>
          <p:nvPr>
            <p:ph idx="1"/>
          </p:nvPr>
        </p:nvSpPr>
        <p:spPr/>
        <p:txBody>
          <a:bodyPr>
            <a:normAutofit fontScale="55000" lnSpcReduction="20000"/>
          </a:bodyPr>
          <a:lstStyle/>
          <a:p>
            <a:pPr marL="0" indent="0">
              <a:buNone/>
            </a:pPr>
            <a:r>
              <a:rPr lang="de-DE" dirty="0">
                <a:latin typeface="Calibri Light" panose="020F0302020204030204" pitchFamily="34" charset="0"/>
                <a:cs typeface="Calibri Light" panose="020F0302020204030204" pitchFamily="34" charset="0"/>
              </a:rPr>
              <a:t>„Visuelle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soll uns in die Lage versetzen, an der visuellen Kultur als </a:t>
            </a:r>
            <a:r>
              <a:rPr lang="de-DE" b="1" dirty="0" err="1">
                <a:latin typeface="Calibri Light" panose="020F0302020204030204" pitchFamily="34" charset="0"/>
                <a:cs typeface="Calibri Light" panose="020F0302020204030204" pitchFamily="34" charset="0"/>
              </a:rPr>
              <a:t>Rezipient:innen</a:t>
            </a:r>
            <a:r>
              <a:rPr lang="de-DE" b="1" dirty="0">
                <a:latin typeface="Calibri Light" panose="020F0302020204030204" pitchFamily="34" charset="0"/>
                <a:cs typeface="Calibri Light" panose="020F0302020204030204" pitchFamily="34" charset="0"/>
              </a:rPr>
              <a:t> oder </a:t>
            </a:r>
            <a:r>
              <a:rPr lang="de-DE" b="1" dirty="0" err="1">
                <a:latin typeface="Calibri Light" panose="020F0302020204030204" pitchFamily="34" charset="0"/>
                <a:cs typeface="Calibri Light" panose="020F0302020204030204" pitchFamily="34" charset="0"/>
              </a:rPr>
              <a:t>Produzent:innen</a:t>
            </a:r>
            <a:r>
              <a:rPr lang="de-DE" b="1"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aktiv teilzunehmen. Sie befähigt dazu, die </a:t>
            </a:r>
            <a:r>
              <a:rPr lang="de-DE" b="1" dirty="0">
                <a:latin typeface="Calibri Light" panose="020F0302020204030204" pitchFamily="34" charset="0"/>
                <a:cs typeface="Calibri Light" panose="020F0302020204030204" pitchFamily="34" charset="0"/>
              </a:rPr>
              <a:t>visuelle </a:t>
            </a:r>
            <a:r>
              <a:rPr lang="de-DE" b="1" dirty="0" err="1">
                <a:latin typeface="Calibri Light" panose="020F0302020204030204" pitchFamily="34" charset="0"/>
                <a:cs typeface="Calibri Light" panose="020F0302020204030204" pitchFamily="34" charset="0"/>
              </a:rPr>
              <a:t>Kulturalisierung</a:t>
            </a:r>
            <a:r>
              <a:rPr lang="de-DE" b="1" dirty="0">
                <a:latin typeface="Calibri Light" panose="020F0302020204030204" pitchFamily="34" charset="0"/>
                <a:cs typeface="Calibri Light" panose="020F0302020204030204" pitchFamily="34" charset="0"/>
              </a:rPr>
              <a:t> aktiv mitzubestimmen</a:t>
            </a:r>
            <a:r>
              <a:rPr lang="de-DE" dirty="0">
                <a:latin typeface="Calibri Light" panose="020F0302020204030204" pitchFamily="34" charset="0"/>
                <a:cs typeface="Calibri Light" panose="020F0302020204030204" pitchFamily="34" charset="0"/>
              </a:rPr>
              <a:t>, indem wir auf die visuellen Angebote emotional und kognitiv reagieren, sie </a:t>
            </a:r>
            <a:r>
              <a:rPr lang="de-DE" dirty="0" err="1">
                <a:latin typeface="Calibri Light" panose="020F0302020204030204" pitchFamily="34" charset="0"/>
                <a:cs typeface="Calibri Light" panose="020F0302020204030204" pitchFamily="34" charset="0"/>
              </a:rPr>
              <a:t>geniessen</a:t>
            </a:r>
            <a:r>
              <a:rPr lang="de-DE" dirty="0">
                <a:latin typeface="Calibri Light" panose="020F0302020204030204" pitchFamily="34" charset="0"/>
                <a:cs typeface="Calibri Light" panose="020F0302020204030204" pitchFamily="34" charset="0"/>
              </a:rPr>
              <a:t> oder sie verabscheuen, sie aber auch kritisch hinterfragen - seien es nun massenmediale, populäre oder künstlerische Bilder. Dazu müssen die in ihnen angelegten Muster, Verhaltensregeln, Blicklenkungen, die ihrerseits zur Konstruktion, Identifikation und Kontrolle von Subjekten und Kollektiven beitragen, gelesen oder durchschaut werden. Es geht bei der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also nicht nur um das </a:t>
            </a:r>
            <a:r>
              <a:rPr lang="de-DE" b="1" dirty="0">
                <a:latin typeface="Calibri Light" panose="020F0302020204030204" pitchFamily="34" charset="0"/>
                <a:cs typeface="Calibri Light" panose="020F0302020204030204" pitchFamily="34" charset="0"/>
              </a:rPr>
              <a:t>Kennen und Beherrschen von visuellen Techniken und Medien</a:t>
            </a:r>
            <a:r>
              <a:rPr lang="de-DE" dirty="0">
                <a:latin typeface="Calibri Light" panose="020F0302020204030204" pitchFamily="34" charset="0"/>
                <a:cs typeface="Calibri Light" panose="020F0302020204030204" pitchFamily="34" charset="0"/>
              </a:rPr>
              <a:t>, sondern auch um </a:t>
            </a:r>
            <a:r>
              <a:rPr lang="de-DE" b="1" dirty="0">
                <a:latin typeface="Calibri Light" panose="020F0302020204030204" pitchFamily="34" charset="0"/>
                <a:cs typeface="Calibri Light" panose="020F0302020204030204" pitchFamily="34" charset="0"/>
              </a:rPr>
              <a:t>das Bewusstsein von psychischen und kognitiven Einflüssen von Bildern</a:t>
            </a:r>
            <a:r>
              <a:rPr lang="de-DE" dirty="0">
                <a:latin typeface="Calibri Light" panose="020F0302020204030204" pitchFamily="34" charset="0"/>
                <a:cs typeface="Calibri Light" panose="020F0302020204030204" pitchFamily="34" charset="0"/>
              </a:rPr>
              <a:t>. Nur wer eine </a:t>
            </a:r>
            <a:r>
              <a:rPr lang="de-DE" b="1" dirty="0">
                <a:latin typeface="Calibri Light" panose="020F0302020204030204" pitchFamily="34" charset="0"/>
                <a:cs typeface="Calibri Light" panose="020F0302020204030204" pitchFamily="34" charset="0"/>
              </a:rPr>
              <a:t>kritische "</a:t>
            </a:r>
            <a:r>
              <a:rPr lang="de-DE" b="1" dirty="0" err="1">
                <a:latin typeface="Calibri Light" panose="020F0302020204030204" pitchFamily="34" charset="0"/>
                <a:cs typeface="Calibri Light" panose="020F0302020204030204" pitchFamily="34" charset="0"/>
              </a:rPr>
              <a:t>Sehverstehenskompetenz</a:t>
            </a:r>
            <a:r>
              <a:rPr lang="de-DE" b="1"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besitzt, kann sich in der Bilderschwemme, die von der Werbeanzeige bis zum Computerspiel reicht, behaupten. Es geht dabei darum, die offensichtlichen und geheimen Kommunikationsstrategien von Bildern zu erkennen, explizite und implizite Botschaften aufzunehmen und den Wirklichkeits- oder Wahrheitsanspruch von Bildern zu überprüfen.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führt in einem zweiten Schritt zum </a:t>
            </a:r>
            <a:r>
              <a:rPr lang="de-DE" b="1" dirty="0">
                <a:latin typeface="Calibri Light" panose="020F0302020204030204" pitchFamily="34" charset="0"/>
                <a:cs typeface="Calibri Light" panose="020F0302020204030204" pitchFamily="34" charset="0"/>
              </a:rPr>
              <a:t>Bedürfnis</a:t>
            </a:r>
            <a:r>
              <a:rPr lang="de-DE" dirty="0">
                <a:latin typeface="Calibri Light" panose="020F0302020204030204" pitchFamily="34" charset="0"/>
                <a:cs typeface="Calibri Light" panose="020F0302020204030204" pitchFamily="34" charset="0"/>
              </a:rPr>
              <a:t>, selbst vermehrt in verschiedenen Situationen Bilder zu verwenden, mit ihnen zu kommunizieren und Geschichten zu erzählen.“</a:t>
            </a:r>
          </a:p>
          <a:p>
            <a:pPr marL="0" indent="0">
              <a:buNone/>
            </a:pPr>
            <a:r>
              <a:rPr lang="de-DE" sz="2900" dirty="0">
                <a:latin typeface="Calibri Light" panose="020F0302020204030204" pitchFamily="34" charset="0"/>
                <a:cs typeface="Calibri Light" panose="020F0302020204030204" pitchFamily="34" charset="0"/>
              </a:rPr>
              <a:t>(</a:t>
            </a:r>
            <a:r>
              <a:rPr lang="de-DE" sz="2900" u="sng" dirty="0">
                <a:latin typeface="Calibri Light" panose="020F0302020204030204" pitchFamily="34" charset="0"/>
                <a:cs typeface="Calibri Light" panose="020F0302020204030204" pitchFamily="34" charset="0"/>
                <a:hlinkClick r:id="rId2"/>
              </a:rPr>
              <a:t>https://www.zhdk.ch/forschungsprojekt/bilder-verstehen-zur-visual-literacy-in-der-schweiz-am-beispiel-der-fotografie-im-musealen-kontext-426452</a:t>
            </a:r>
            <a:r>
              <a:rPr lang="de-DE" sz="2900" dirty="0">
                <a:latin typeface="Calibri Light" panose="020F0302020204030204" pitchFamily="34" charset="0"/>
                <a:cs typeface="Calibri Light" panose="020F0302020204030204" pitchFamily="34" charset="0"/>
              </a:rPr>
              <a:t>)</a:t>
            </a:r>
            <a:endParaRPr lang="en-US" sz="2900"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4178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65AB-1669-384C-B006-9178FCB2C3C8}"/>
              </a:ext>
            </a:extLst>
          </p:cNvPr>
          <p:cNvSpPr>
            <a:spLocks noGrp="1"/>
          </p:cNvSpPr>
          <p:nvPr>
            <p:ph type="title"/>
          </p:nvPr>
        </p:nvSpPr>
        <p:spPr/>
        <p:txBody>
          <a:bodyPr/>
          <a:lstStyle/>
          <a:p>
            <a:r>
              <a:rPr lang="en-US" dirty="0"/>
              <a:t>Visual Literacy</a:t>
            </a:r>
          </a:p>
        </p:txBody>
      </p:sp>
      <p:sp>
        <p:nvSpPr>
          <p:cNvPr id="3" name="Content Placeholder 2">
            <a:extLst>
              <a:ext uri="{FF2B5EF4-FFF2-40B4-BE49-F238E27FC236}">
                <a16:creationId xmlns:a16="http://schemas.microsoft.com/office/drawing/2014/main" id="{459CB1D7-DEB9-0D41-94A5-CED190BF3C7F}"/>
              </a:ext>
            </a:extLst>
          </p:cNvPr>
          <p:cNvSpPr>
            <a:spLocks noGrp="1"/>
          </p:cNvSpPr>
          <p:nvPr>
            <p:ph idx="1"/>
          </p:nvPr>
        </p:nvSpPr>
        <p:spPr/>
        <p:txBody>
          <a:bodyPr>
            <a:normAutofit fontScale="55000" lnSpcReduction="20000"/>
          </a:bodyPr>
          <a:lstStyle/>
          <a:p>
            <a:pPr marL="0" indent="0">
              <a:buNone/>
            </a:pPr>
            <a:r>
              <a:rPr lang="de-DE" dirty="0">
                <a:latin typeface="Calibri Light" panose="020F0302020204030204" pitchFamily="34" charset="0"/>
                <a:cs typeface="Calibri Light" panose="020F0302020204030204" pitchFamily="34" charset="0"/>
              </a:rPr>
              <a:t>"Visual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aims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enable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actively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participate</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culture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recipients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producers</a:t>
            </a:r>
            <a:r>
              <a:rPr lang="de-DE" dirty="0">
                <a:latin typeface="Calibri Light" panose="020F0302020204030204" pitchFamily="34" charset="0"/>
                <a:cs typeface="Calibri Light" panose="020F0302020204030204" pitchFamily="34" charset="0"/>
              </a:rPr>
              <a:t>/</a:t>
            </a:r>
            <a:r>
              <a:rPr lang="de-DE" dirty="0" err="1">
                <a:latin typeface="Calibri Light" panose="020F0302020204030204" pitchFamily="34" charset="0"/>
                <a:cs typeface="Calibri Light" panose="020F0302020204030204" pitchFamily="34" charset="0"/>
              </a:rPr>
              <a:t>makers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empowers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actively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influence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culturalization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emotionally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cognitively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responding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offerings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enjoying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disliking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but also </a:t>
            </a:r>
            <a:r>
              <a:rPr lang="de-DE" dirty="0" err="1">
                <a:latin typeface="Calibri Light" panose="020F0302020204030204" pitchFamily="34" charset="0"/>
                <a:cs typeface="Calibri Light" panose="020F0302020204030204" pitchFamily="34" charset="0"/>
              </a:rPr>
              <a:t>critically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questioning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 </a:t>
            </a:r>
            <a:r>
              <a:rPr lang="de-DE" dirty="0" err="1">
                <a:latin typeface="Calibri Light" panose="020F0302020204030204" pitchFamily="34" charset="0"/>
                <a:cs typeface="Calibri Light" panose="020F0302020204030204" pitchFamily="34" charset="0"/>
              </a:rPr>
              <a:t>whether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mass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popular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artistic</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this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patterns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behavioral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norms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cues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inherent</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which</a:t>
            </a:r>
            <a:r>
              <a:rPr lang="de-DE" dirty="0">
                <a:latin typeface="Calibri Light" panose="020F0302020204030204" pitchFamily="34" charset="0"/>
                <a:cs typeface="Calibri Light" panose="020F0302020204030204" pitchFamily="34" charset="0"/>
              </a:rPr>
              <a:t> in turn </a:t>
            </a:r>
            <a:r>
              <a:rPr lang="de-DE" dirty="0" err="1">
                <a:latin typeface="Calibri Light" panose="020F0302020204030204" pitchFamily="34" charset="0"/>
                <a:cs typeface="Calibri Light" panose="020F0302020204030204" pitchFamily="34" charset="0"/>
              </a:rPr>
              <a:t>contribute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construction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identification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control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subjects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collectives</a:t>
            </a:r>
            <a:r>
              <a:rPr lang="de-DE" dirty="0">
                <a:latin typeface="Calibri Light" panose="020F0302020204030204" pitchFamily="34" charset="0"/>
                <a:cs typeface="Calibri Light" panose="020F0302020204030204" pitchFamily="34" charset="0"/>
              </a:rPr>
              <a:t>, must </a:t>
            </a:r>
            <a:r>
              <a:rPr lang="de-DE" dirty="0" err="1">
                <a:latin typeface="Calibri Light" panose="020F0302020204030204" pitchFamily="34" charset="0"/>
                <a:cs typeface="Calibri Light" panose="020F0302020204030204" pitchFamily="34" charset="0"/>
              </a:rPr>
              <a:t>be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read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deciphered</a:t>
            </a:r>
            <a:r>
              <a:rPr lang="de-DE" dirty="0">
                <a:latin typeface="Calibri Light" panose="020F0302020204030204" pitchFamily="34" charset="0"/>
                <a:cs typeface="Calibri Light" panose="020F0302020204030204" pitchFamily="34" charset="0"/>
              </a:rPr>
              <a:t>.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only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knowing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mastering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techniques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but also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being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aware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psychological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cognitive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influences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Only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those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possess</a:t>
            </a:r>
            <a:r>
              <a:rPr lang="de-DE" dirty="0">
                <a:latin typeface="Calibri Light" panose="020F0302020204030204" pitchFamily="34" charset="0"/>
                <a:cs typeface="Calibri Light" panose="020F0302020204030204" pitchFamily="34" charset="0"/>
              </a:rPr>
              <a:t> a </a:t>
            </a:r>
            <a:r>
              <a:rPr lang="de-DE" dirty="0" err="1">
                <a:latin typeface="Calibri Light" panose="020F0302020204030204" pitchFamily="34" charset="0"/>
                <a:cs typeface="Calibri Light" panose="020F0302020204030204" pitchFamily="34" charset="0"/>
              </a:rPr>
              <a:t>critical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understanding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competence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can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assert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themselves</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flood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ranging </a:t>
            </a:r>
            <a:r>
              <a:rPr lang="de-DE" dirty="0" err="1">
                <a:latin typeface="Calibri Light" panose="020F0302020204030204" pitchFamily="34" charset="0"/>
                <a:cs typeface="Calibri Light" panose="020F0302020204030204" pitchFamily="34" charset="0"/>
              </a:rPr>
              <a:t>from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advertisements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computer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games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recognizing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obvious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hidden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communication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strategies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absorbing</a:t>
            </a:r>
            <a:r>
              <a:rPr lang="de-DE" dirty="0">
                <a:latin typeface="Calibri Light" panose="020F0302020204030204" pitchFamily="34" charset="0"/>
                <a:cs typeface="Calibri Light" panose="020F0302020204030204" pitchFamily="34" charset="0"/>
              </a:rPr>
              <a:t> explicit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implicit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messages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examining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reality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truth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claims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leads</a:t>
            </a:r>
            <a:r>
              <a:rPr lang="de-DE" dirty="0">
                <a:latin typeface="Calibri Light" panose="020F0302020204030204" pitchFamily="34" charset="0"/>
                <a:cs typeface="Calibri Light" panose="020F0302020204030204" pitchFamily="34" charset="0"/>
              </a:rPr>
              <a:t>, in a </a:t>
            </a:r>
            <a:r>
              <a:rPr lang="de-DE" dirty="0" err="1">
                <a:latin typeface="Calibri Light" panose="020F0302020204030204" pitchFamily="34" charset="0"/>
                <a:cs typeface="Calibri Light" panose="020F0302020204030204" pitchFamily="34" charset="0"/>
              </a:rPr>
              <a:t>second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step</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need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increasingly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various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situations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communicate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with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tell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stories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translated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ChatGPT</a:t>
            </a:r>
            <a:r>
              <a:rPr lang="de-DE" dirty="0">
                <a:latin typeface="Calibri Light" panose="020F0302020204030204" pitchFamily="34" charset="0"/>
                <a:cs typeface="Calibri Light" panose="020F0302020204030204" pitchFamily="34" charset="0"/>
              </a:rPr>
              <a:t>, April 2024)</a:t>
            </a:r>
          </a:p>
          <a:p>
            <a:pPr marL="0" indent="0">
              <a:buNone/>
            </a:pPr>
            <a:r>
              <a:rPr lang="de-DE" sz="2900" dirty="0">
                <a:latin typeface="Calibri Light" panose="020F0302020204030204" pitchFamily="34" charset="0"/>
                <a:cs typeface="Calibri Light" panose="020F0302020204030204" pitchFamily="34" charset="0"/>
              </a:rPr>
              <a:t>(</a:t>
            </a:r>
            <a:r>
              <a:rPr lang="de-DE" sz="2900" u="sng" dirty="0">
                <a:latin typeface="Calibri Light" panose="020F0302020204030204" pitchFamily="34" charset="0"/>
                <a:cs typeface="Calibri Light" panose="020F0302020204030204" pitchFamily="34" charset="0"/>
                <a:hlinkClick r:id="rId2"/>
              </a:rPr>
              <a:t>https://www.zhdk.ch/forschungsprojekt/bilder-verstehen-zur-visual-literacy-in-der-schweiz-am-beispiel-der-fotografie-im-musealen-kontext-426452</a:t>
            </a:r>
            <a:r>
              <a:rPr lang="de-DE" sz="2900" dirty="0">
                <a:latin typeface="Calibri Light" panose="020F0302020204030204" pitchFamily="34" charset="0"/>
                <a:cs typeface="Calibri Light" panose="020F0302020204030204" pitchFamily="34" charset="0"/>
              </a:rPr>
              <a:t>)</a:t>
            </a:r>
            <a:endParaRPr lang="en-US" sz="2900"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1806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22D0-65E9-0F42-B46F-0397A8D6C266}"/>
              </a:ext>
            </a:extLst>
          </p:cNvPr>
          <p:cNvSpPr>
            <a:spLocks noGrp="1"/>
          </p:cNvSpPr>
          <p:nvPr>
            <p:ph type="title"/>
          </p:nvPr>
        </p:nvSpPr>
        <p:spPr/>
        <p:txBody>
          <a:bodyPr>
            <a:normAutofit/>
          </a:bodyPr>
          <a:lstStyle/>
          <a:p>
            <a:r>
              <a:rPr lang="en-US" dirty="0" err="1"/>
              <a:t>Corpoliteracy</a:t>
            </a:r>
            <a:endParaRPr lang="en-US" dirty="0"/>
          </a:p>
        </p:txBody>
      </p:sp>
      <p:sp>
        <p:nvSpPr>
          <p:cNvPr id="3" name="Content Placeholder 2">
            <a:extLst>
              <a:ext uri="{FF2B5EF4-FFF2-40B4-BE49-F238E27FC236}">
                <a16:creationId xmlns:a16="http://schemas.microsoft.com/office/drawing/2014/main" id="{18DE7E32-A895-D94B-A087-AE8ABA7889CC}"/>
              </a:ext>
            </a:extLst>
          </p:cNvPr>
          <p:cNvSpPr>
            <a:spLocks noGrp="1"/>
          </p:cNvSpPr>
          <p:nvPr>
            <p:ph idx="1"/>
          </p:nvPr>
        </p:nvSpPr>
        <p:spPr/>
        <p:txBody>
          <a:bodyPr>
            <a:normAutofit fontScale="77500" lnSpcReduction="20000"/>
          </a:bodyPr>
          <a:lstStyle/>
          <a:p>
            <a:pPr marL="0" indent="0">
              <a:buNone/>
            </a:pPr>
            <a:r>
              <a:rPr lang="en-US" dirty="0">
                <a:latin typeface="Calibri Light" panose="020F0302020204030204" pitchFamily="34" charset="0"/>
                <a:cs typeface="Calibri Light" panose="020F0302020204030204" pitchFamily="34" charset="0"/>
              </a:rPr>
              <a:t>“Once activated, </a:t>
            </a:r>
            <a:r>
              <a:rPr lang="en-US" dirty="0" err="1">
                <a:latin typeface="Calibri Light" panose="020F0302020204030204" pitchFamily="34" charset="0"/>
                <a:cs typeface="Calibri Light" panose="020F0302020204030204" pitchFamily="34" charset="0"/>
              </a:rPr>
              <a:t>corpoliteracy</a:t>
            </a:r>
            <a:r>
              <a:rPr lang="en-US" dirty="0">
                <a:latin typeface="Calibri Light" panose="020F0302020204030204" pitchFamily="34" charset="0"/>
                <a:cs typeface="Calibri Light" panose="020F0302020204030204" pitchFamily="34" charset="0"/>
              </a:rPr>
              <a:t> marks the struggle to rely on the ‘</a:t>
            </a:r>
            <a:r>
              <a:rPr lang="en-US" dirty="0" err="1">
                <a:latin typeface="Calibri Light" panose="020F0302020204030204" pitchFamily="34" charset="0"/>
                <a:cs typeface="Calibri Light" panose="020F0302020204030204" pitchFamily="34" charset="0"/>
              </a:rPr>
              <a:t>corpo</a:t>
            </a:r>
            <a:r>
              <a:rPr lang="en-US" dirty="0">
                <a:latin typeface="Calibri Light" panose="020F0302020204030204" pitchFamily="34" charset="0"/>
                <a:cs typeface="Calibri Light" panose="020F0302020204030204" pitchFamily="34" charset="0"/>
              </a:rPr>
              <a:t>’ or body movements as a reliable informant beside the more formal components of reading and writing – knowing or ‘literacy’. In this scheme, narrating and writing are on equal footing as a corporeal phenomenon for recounting history, making community and transcending the boundaries of language. The body is as much a witness capable of providing testimony – through movement and dance – much like written, spoken, eyewitness or earwitness accounts. The term </a:t>
            </a:r>
            <a:r>
              <a:rPr lang="en-US" dirty="0" err="1">
                <a:latin typeface="Calibri Light" panose="020F0302020204030204" pitchFamily="34" charset="0"/>
                <a:cs typeface="Calibri Light" panose="020F0302020204030204" pitchFamily="34" charset="0"/>
              </a:rPr>
              <a:t>corpoliteracy</a:t>
            </a:r>
            <a:r>
              <a:rPr lang="en-US" dirty="0">
                <a:latin typeface="Calibri Light" panose="020F0302020204030204" pitchFamily="34" charset="0"/>
                <a:cs typeface="Calibri Light" panose="020F0302020204030204" pitchFamily="34" charset="0"/>
              </a:rPr>
              <a:t> was coined by curator and polymath Bonaventure Soh </a:t>
            </a:r>
            <a:r>
              <a:rPr lang="en-US" dirty="0" err="1">
                <a:latin typeface="Calibri Light" panose="020F0302020204030204" pitchFamily="34" charset="0"/>
                <a:cs typeface="Calibri Light" panose="020F0302020204030204" pitchFamily="34" charset="0"/>
              </a:rPr>
              <a:t>Bejeng</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Ndikung</a:t>
            </a:r>
            <a:r>
              <a:rPr lang="en-US" dirty="0">
                <a:latin typeface="Calibri Light" panose="020F0302020204030204" pitchFamily="34" charset="0"/>
                <a:cs typeface="Calibri Light" panose="020F0302020204030204" pitchFamily="34" charset="0"/>
              </a:rPr>
              <a:t> and speaks to a consciousness of mind and body rhythm-equity.” </a:t>
            </a:r>
            <a:r>
              <a:rPr lang="en-US" sz="1800" dirty="0">
                <a:latin typeface="Calibri Light" panose="020F0302020204030204" pitchFamily="34" charset="0"/>
                <a:cs typeface="Calibri Light" panose="020F0302020204030204" pitchFamily="34" charset="0"/>
              </a:rPr>
              <a:t>(Nick Aikens &amp; Yolande Zola </a:t>
            </a:r>
            <a:r>
              <a:rPr lang="en-US" sz="1800" dirty="0" err="1">
                <a:latin typeface="Calibri Light" panose="020F0302020204030204" pitchFamily="34" charset="0"/>
                <a:cs typeface="Calibri Light" panose="020F0302020204030204" pitchFamily="34" charset="0"/>
              </a:rPr>
              <a:t>Zoli</a:t>
            </a:r>
            <a:r>
              <a:rPr lang="en-US" sz="1800" dirty="0">
                <a:latin typeface="Calibri Light" panose="020F0302020204030204" pitchFamily="34" charset="0"/>
                <a:cs typeface="Calibri Light" panose="020F0302020204030204" pitchFamily="34" charset="0"/>
              </a:rPr>
              <a:t> van der Heide, In: On </a:t>
            </a:r>
            <a:r>
              <a:rPr lang="en-US" sz="1800" dirty="0" err="1">
                <a:latin typeface="Calibri Light" panose="020F0302020204030204" pitchFamily="34" charset="0"/>
                <a:cs typeface="Calibri Light" panose="020F0302020204030204" pitchFamily="34" charset="0"/>
              </a:rPr>
              <a:t>Corpoliteracy</a:t>
            </a:r>
            <a:r>
              <a:rPr lang="en-US" sz="1800"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50766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B8DB-1C06-4647-A56C-EC857CEC419F}"/>
              </a:ext>
            </a:extLst>
          </p:cNvPr>
          <p:cNvSpPr>
            <a:spLocks noGrp="1"/>
          </p:cNvSpPr>
          <p:nvPr>
            <p:ph type="title"/>
          </p:nvPr>
        </p:nvSpPr>
        <p:spPr/>
        <p:txBody>
          <a:bodyPr/>
          <a:lstStyle/>
          <a:p>
            <a:r>
              <a:rPr lang="en-US" dirty="0" err="1"/>
              <a:t>Corpoliteracy</a:t>
            </a:r>
            <a:r>
              <a:rPr lang="en-US" dirty="0"/>
              <a:t> – corporeal literacy</a:t>
            </a:r>
          </a:p>
        </p:txBody>
      </p:sp>
      <p:sp>
        <p:nvSpPr>
          <p:cNvPr id="3" name="Content Placeholder 2">
            <a:extLst>
              <a:ext uri="{FF2B5EF4-FFF2-40B4-BE49-F238E27FC236}">
                <a16:creationId xmlns:a16="http://schemas.microsoft.com/office/drawing/2014/main" id="{2182C267-C49E-8145-998C-79549137D8CC}"/>
              </a:ext>
            </a:extLst>
          </p:cNvPr>
          <p:cNvSpPr>
            <a:spLocks noGrp="1"/>
          </p:cNvSpPr>
          <p:nvPr>
            <p:ph idx="1"/>
          </p:nvPr>
        </p:nvSpPr>
        <p:spPr/>
        <p:txBody>
          <a:bodyPr>
            <a:normAutofit fontScale="70000" lnSpcReduction="20000"/>
          </a:bodyPr>
          <a:lstStyle/>
          <a:p>
            <a:pPr marL="0" indent="0">
              <a:buNone/>
            </a:pPr>
            <a:r>
              <a:rPr lang="en-US" dirty="0"/>
              <a:t>“The emphasis on the corporeal dimensions of perception distinguishes corporeal literacy from </a:t>
            </a:r>
            <a:r>
              <a:rPr lang="en-US" i="1" dirty="0" err="1"/>
              <a:t>corpoliteracy</a:t>
            </a:r>
            <a:r>
              <a:rPr lang="en-US" dirty="0"/>
              <a:t> – proposed by Bonaventure Soh </a:t>
            </a:r>
            <a:r>
              <a:rPr lang="en-US" dirty="0" err="1"/>
              <a:t>Bejeng</a:t>
            </a:r>
            <a:r>
              <a:rPr lang="en-US" dirty="0"/>
              <a:t> </a:t>
            </a:r>
            <a:r>
              <a:rPr lang="en-US" dirty="0" err="1"/>
              <a:t>Ndikung</a:t>
            </a:r>
            <a:r>
              <a:rPr lang="en-US" dirty="0"/>
              <a:t> in Volume 3 of this series, “</a:t>
            </a:r>
            <a:r>
              <a:rPr lang="en-US" dirty="0" err="1"/>
              <a:t>Counter_Readings</a:t>
            </a:r>
            <a:r>
              <a:rPr lang="en-US" dirty="0"/>
              <a:t> of the Body” – although the term likewise acknowledges the body as a site and "a medium of learning, a structure or organ that acquires, stores, and disseminates knowledge.” (</a:t>
            </a:r>
            <a:r>
              <a:rPr lang="en-US" dirty="0" err="1"/>
              <a:t>Ndikung</a:t>
            </a:r>
            <a:r>
              <a:rPr lang="en-US" dirty="0"/>
              <a:t>)</a:t>
            </a:r>
          </a:p>
          <a:p>
            <a:pPr marL="0" indent="0">
              <a:buNone/>
            </a:pPr>
            <a:endParaRPr lang="en-US" dirty="0"/>
          </a:p>
          <a:p>
            <a:pPr marL="0" indent="0">
              <a:buNone/>
            </a:pPr>
            <a:r>
              <a:rPr lang="en-US" dirty="0"/>
              <a:t>Going further, corporeal literacy as a conceptual tool sheds light on how the sedimented effects of bodily practices co-shape the human mind and the ways in which we perceive and make sense. Mind here does not refer to something existing separately from the body. Rather, what we conceive of as "mind" emerges from the interaction of our bodies with the world we encounter-including as part of our coevolution with technology – that is, the </a:t>
            </a:r>
            <a:r>
              <a:rPr lang="en-US" dirty="0" err="1"/>
              <a:t>bodymind</a:t>
            </a:r>
            <a:r>
              <a:rPr lang="en-US" dirty="0"/>
              <a:t>.” (Bleeker, 29)</a:t>
            </a:r>
          </a:p>
          <a:p>
            <a:pPr marL="0" indent="0">
              <a:buNone/>
            </a:pPr>
            <a:endParaRPr lang="en-US" dirty="0"/>
          </a:p>
        </p:txBody>
      </p:sp>
    </p:spTree>
    <p:extLst>
      <p:ext uri="{BB962C8B-B14F-4D97-AF65-F5344CB8AC3E}">
        <p14:creationId xmlns:p14="http://schemas.microsoft.com/office/powerpoint/2010/main" val="19213659"/>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31951</TotalTime>
  <Words>4661</Words>
  <Application>Microsoft Macintosh PowerPoint</Application>
  <PresentationFormat>On-screen Show (4:3)</PresentationFormat>
  <Paragraphs>243</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Times New Roman</vt:lpstr>
      <vt:lpstr>Default Theme</vt:lpstr>
      <vt:lpstr>Corporeal Literacies</vt:lpstr>
      <vt:lpstr>Wörtermatrix / Word Matrix (inspired by Franziska Nyffenegger und adapted)</vt:lpstr>
      <vt:lpstr>PowerPoint Presentation</vt:lpstr>
      <vt:lpstr>PowerPoint Presentation</vt:lpstr>
      <vt:lpstr>PowerPoint Presentation</vt:lpstr>
      <vt:lpstr>Visual Literacy</vt:lpstr>
      <vt:lpstr>Visual Literacy</vt:lpstr>
      <vt:lpstr>Corpoliteracy</vt:lpstr>
      <vt:lpstr>Corpoliteracy – corporeal literacy</vt:lpstr>
      <vt:lpstr>Literacy Disembodied?</vt:lpstr>
      <vt:lpstr>PowerPoint Presentation</vt:lpstr>
      <vt:lpstr>PowerPoint Presentation</vt:lpstr>
      <vt:lpstr>Corporeal Literacy</vt:lpstr>
      <vt:lpstr>Corporeal Literacy</vt:lpstr>
      <vt:lpstr>PowerPoint Presentation</vt:lpstr>
      <vt:lpstr>PowerPoint Presentation</vt:lpstr>
      <vt:lpstr>23. Mai 2024 Reading/Listening</vt:lpstr>
      <vt:lpstr>Autotheoretisches Schreiben</vt:lpstr>
      <vt:lpstr>PowerPoint Presentation</vt:lpstr>
      <vt:lpstr>PowerPoint Presentation</vt:lpstr>
      <vt:lpstr>Kulturanalytische ”Techniken”</vt:lpstr>
      <vt:lpstr>Art-Writing Mieke Bal</vt:lpstr>
      <vt:lpstr>Image-Thinking Mieke Bal</vt:lpstr>
      <vt:lpstr>Close-Reading Frans-Willem Korsten</vt:lpstr>
      <vt:lpstr>De/composition Robert McRuer</vt:lpstr>
      <vt:lpstr>Visual and verbal/linguistic reading practices</vt:lpstr>
      <vt:lpstr>PowerPoint Presentation</vt:lpstr>
      <vt:lpstr>PowerPoint Presentation</vt:lpstr>
      <vt:lpstr>PowerPoint Presentation</vt:lpstr>
      <vt:lpstr>PowerPoint Presentation</vt:lpstr>
      <vt:lpstr>PowerPoint Presentation</vt:lpstr>
      <vt:lpstr>PowerPoint Presentation</vt:lpstr>
      <vt:lpstr>Joy Mariama Smith: Corpolegible</vt:lpstr>
      <vt:lpstr>PowerPoint Presentation</vt:lpstr>
      <vt:lpstr>PowerPoint Presentation</vt:lpstr>
      <vt:lpstr>Underbelly Resonances Angelo Custodio/Jules Sturm</vt:lpstr>
      <vt:lpstr>PowerPoint Presentation</vt:lpstr>
      <vt:lpstr>McRuer Crip Theory</vt:lpstr>
      <vt:lpstr>PowerPoint Presentation</vt:lpstr>
      <vt:lpstr>PowerPoint Presentation</vt:lpstr>
      <vt:lpstr>PowerPoint Presentation</vt:lpstr>
      <vt:lpstr>PowerPoint Presentation</vt:lpstr>
      <vt:lpstr>Reading/Writing Images</vt:lpstr>
      <vt:lpstr>PowerPoint Presentation</vt:lpstr>
      <vt:lpstr>Wörtermatrix, Nr. 2 (inspiriert von Franziska Nyffenegger und adaptiert)</vt:lpstr>
      <vt:lpstr>Wörtermatrix Nr. 3 (inspiriert von Franziska Nyffenegger und adaptiert)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Corporeal Literacies</dc:title>
  <dc:creator>Sturm Jules</dc:creator>
  <cp:lastModifiedBy>Sturm Jules</cp:lastModifiedBy>
  <cp:revision>85</cp:revision>
  <cp:lastPrinted>2024-04-25T06:31:26Z</cp:lastPrinted>
  <dcterms:created xsi:type="dcterms:W3CDTF">2023-04-24T13:59:37Z</dcterms:created>
  <dcterms:modified xsi:type="dcterms:W3CDTF">2024-05-30T08:55:40Z</dcterms:modified>
</cp:coreProperties>
</file>