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862" r:id="rId2"/>
    <p:sldId id="1125" r:id="rId3"/>
    <p:sldId id="1129" r:id="rId4"/>
    <p:sldId id="1130" r:id="rId5"/>
    <p:sldId id="1131" r:id="rId6"/>
    <p:sldId id="1127" r:id="rId7"/>
    <p:sldId id="912" r:id="rId8"/>
    <p:sldId id="1126" r:id="rId9"/>
    <p:sldId id="1124" r:id="rId10"/>
    <p:sldId id="1109" r:id="rId11"/>
    <p:sldId id="1111" r:id="rId12"/>
    <p:sldId id="1117" r:id="rId13"/>
    <p:sldId id="1133" r:id="rId14"/>
    <p:sldId id="1134" r:id="rId15"/>
    <p:sldId id="1135" r:id="rId16"/>
    <p:sldId id="1113" r:id="rId17"/>
  </p:sldIdLst>
  <p:sldSz cx="12192000" cy="6858000"/>
  <p:notesSz cx="6851650" cy="9551988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8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000000"/>
    <a:srgbClr val="04610C"/>
    <a:srgbClr val="425796"/>
    <a:srgbClr val="6AB484"/>
    <a:srgbClr val="D66755"/>
    <a:srgbClr val="5E7ACE"/>
    <a:srgbClr val="6C6C6C"/>
    <a:srgbClr val="FFC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14"/>
    <p:restoredTop sz="86643" autoAdjust="0"/>
  </p:normalViewPr>
  <p:slideViewPr>
    <p:cSldViewPr>
      <p:cViewPr>
        <p:scale>
          <a:sx n="43" d="100"/>
          <a:sy n="43" d="100"/>
        </p:scale>
        <p:origin x="2864" y="20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12224"/>
    </p:cViewPr>
  </p:sorterViewPr>
  <p:notesViewPr>
    <p:cSldViewPr>
      <p:cViewPr varScale="1">
        <p:scale>
          <a:sx n="89" d="100"/>
          <a:sy n="89" d="100"/>
        </p:scale>
        <p:origin x="-2048" y="-112"/>
      </p:cViewPr>
      <p:guideLst>
        <p:guide orient="horz" pos="3008"/>
        <p:guide pos="215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86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1">
                <a:solidFill>
                  <a:schemeClr val="tx2"/>
                </a:solidFill>
                <a:latin typeface="Lucida Consol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3025" y="0"/>
            <a:ext cx="29686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1">
                <a:solidFill>
                  <a:schemeClr val="tx2"/>
                </a:solidFill>
                <a:latin typeface="Lucida Consol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74150"/>
            <a:ext cx="29686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1">
                <a:solidFill>
                  <a:schemeClr val="tx2"/>
                </a:solidFill>
                <a:latin typeface="Lucida Consol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3025" y="9074150"/>
            <a:ext cx="296862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1">
                <a:solidFill>
                  <a:schemeClr val="tx2"/>
                </a:solidFill>
                <a:latin typeface="Lucida Console" charset="0"/>
              </a:defRPr>
            </a:lvl1pPr>
          </a:lstStyle>
          <a:p>
            <a:pPr>
              <a:defRPr/>
            </a:pPr>
            <a:fld id="{5F81F808-1896-4443-990F-63A02CF95F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877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46063" y="685800"/>
            <a:ext cx="6365875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67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067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3B218779-0E07-2546-8FB5-42FB331C5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1849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FA9B07-99B7-384B-9E9F-E9F3733F41F7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86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42888" y="715963"/>
            <a:ext cx="6367462" cy="3582987"/>
          </a:xfrm>
          <a:solidFill>
            <a:srgbClr val="FFFFFF"/>
          </a:solidFill>
          <a:ln/>
        </p:spPr>
      </p:sp>
      <p:sp>
        <p:nvSpPr>
          <p:cNvPr id="149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537075"/>
            <a:ext cx="5026025" cy="4298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endParaRPr lang="de-DE" dirty="0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8779-0E07-2546-8FB5-42FB331C584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44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8779-0E07-2546-8FB5-42FB331C584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6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16DAFA-C491-BD42-B4A2-98208751F142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09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42888" y="715963"/>
            <a:ext cx="6367462" cy="3582987"/>
          </a:xfrm>
          <a:solidFill>
            <a:srgbClr val="FFFFFF"/>
          </a:solidFill>
          <a:ln/>
        </p:spPr>
      </p:sp>
      <p:sp>
        <p:nvSpPr>
          <p:cNvPr id="160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537075"/>
            <a:ext cx="5026025" cy="4298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defRPr/>
            </a:pPr>
            <a:r>
              <a:rPr lang="de-DE" sz="1000">
                <a:ea typeface="+mn-ea"/>
                <a:cs typeface="+mn-cs"/>
              </a:rPr>
              <a:t>We can ask ourselves: </a:t>
            </a:r>
          </a:p>
          <a:p>
            <a:pPr>
              <a:defRPr/>
            </a:pPr>
            <a:r>
              <a:rPr lang="de-DE" sz="1000">
                <a:ea typeface="+mn-ea"/>
                <a:cs typeface="+mn-cs"/>
              </a:rPr>
              <a:t>Do we control the technology?</a:t>
            </a:r>
          </a:p>
          <a:p>
            <a:pPr>
              <a:defRPr/>
            </a:pPr>
            <a:r>
              <a:rPr lang="de-DE" sz="1000">
                <a:ea typeface="+mn-ea"/>
                <a:cs typeface="+mn-cs"/>
              </a:rPr>
              <a:t>Is technology magic?</a:t>
            </a:r>
            <a:endParaRPr lang="de-DE">
              <a:ea typeface="+mn-ea"/>
              <a:cs typeface="+mn-cs"/>
            </a:endParaRPr>
          </a:p>
          <a:p>
            <a:pPr>
              <a:defRPr/>
            </a:pPr>
            <a:endParaRPr lang="de-DE">
              <a:ea typeface="+mn-ea"/>
              <a:cs typeface="+mn-cs"/>
            </a:endParaRPr>
          </a:p>
          <a:p>
            <a:pPr>
              <a:defRPr/>
            </a:pPr>
            <a:endParaRPr lang="de-DE"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8779-0E07-2546-8FB5-42FB331C584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0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8779-0E07-2546-8FB5-42FB331C584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72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8779-0E07-2546-8FB5-42FB331C584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49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8779-0E07-2546-8FB5-42FB331C584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04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18779-0E07-2546-8FB5-42FB331C584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3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45F5C1-607E-4324-BC37-003AECA8A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193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9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55626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55626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1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400" y="505178"/>
            <a:ext cx="11496600" cy="914400"/>
          </a:xfrm>
          <a:noFill/>
        </p:spPr>
        <p:txBody>
          <a:bodyPr/>
          <a:lstStyle>
            <a:lvl1pPr marL="0" indent="0"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5400" y="1447800"/>
            <a:ext cx="10363200" cy="4114800"/>
          </a:xfrm>
          <a:noFill/>
        </p:spPr>
        <p:txBody>
          <a:bodyPr/>
          <a:lstStyle>
            <a:lvl1pPr marL="134541" indent="-134541">
              <a:buSzPct val="100000"/>
              <a:buFont typeface="Arial" panose="020B0604020202020204" pitchFamily="34" charset="0"/>
              <a:buChar char="−"/>
              <a:defRPr/>
            </a:lvl1pPr>
            <a:lvl2pPr marL="267891" indent="-135731">
              <a:buFont typeface="Arial" panose="020B0604020202020204" pitchFamily="34" charset="0"/>
              <a:buChar char="−"/>
              <a:defRPr/>
            </a:lvl2pPr>
            <a:lvl3pPr marL="402431" indent="-122635">
              <a:buFont typeface="Arial" panose="020B0604020202020204" pitchFamily="34" charset="0"/>
              <a:buChar char="−"/>
              <a:defRPr/>
            </a:lvl3pPr>
            <a:lvl4pPr marL="536972" indent="-114300">
              <a:buFont typeface="Arial" panose="020B0604020202020204" pitchFamily="34" charset="0"/>
              <a:buChar char="−"/>
              <a:defRPr/>
            </a:lvl4pPr>
            <a:lvl5pPr marL="670322" indent="-109538">
              <a:buFont typeface="Arial" panose="020B0604020202020204" pitchFamily="34" charset="0"/>
              <a:buChar char="−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778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3950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0"/>
            <a:ext cx="10363200" cy="914400"/>
          </a:xfrm>
        </p:spPr>
        <p:txBody>
          <a:bodyPr/>
          <a:lstStyle>
            <a:lvl1pPr>
              <a:defRPr>
                <a:solidFill>
                  <a:srgbClr val="131B3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14478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08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5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5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55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130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4124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11277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447800"/>
            <a:ext cx="10363200" cy="4114800"/>
          </a:xfrm>
          <a:prstGeom prst="rect">
            <a:avLst/>
          </a:prstGeom>
          <a:solidFill>
            <a:schemeClr val="tx1">
              <a:alpha val="86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19404" y="6584776"/>
            <a:ext cx="480053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  <a:defRPr/>
            </a:pPr>
            <a:r>
              <a:rPr lang="en-US" sz="750" dirty="0">
                <a:solidFill>
                  <a:srgbClr val="131B32"/>
                </a:solidFill>
                <a:latin typeface="Proxima Nova Rg" panose="02000506030000020004" pitchFamily="50" charset="0"/>
              </a:rPr>
              <a:t>Sonic Interaction Design – Matthias Kappeler				                                 	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0A52161-A26D-4DE0-A85C-6B51DD412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6584776"/>
            <a:ext cx="431750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r">
              <a:spcBef>
                <a:spcPct val="0"/>
              </a:spcBef>
              <a:defRPr/>
            </a:pPr>
            <a:fld id="{5034B1F7-4CF4-E14B-913C-361163D49F60}" type="slidenum">
              <a:rPr lang="en-US" sz="750" smtClean="0">
                <a:solidFill>
                  <a:srgbClr val="131B32"/>
                </a:solidFill>
                <a:latin typeface="Proxima Nova Rg" panose="02000506030000020004" pitchFamily="50" charset="0"/>
              </a:rPr>
              <a:pPr algn="r">
                <a:spcBef>
                  <a:spcPct val="0"/>
                </a:spcBef>
                <a:defRPr/>
              </a:pPr>
              <a:t>‹#›</a:t>
            </a:fld>
            <a:endParaRPr lang="en-US" sz="750" dirty="0">
              <a:solidFill>
                <a:srgbClr val="131B32"/>
              </a:solidFill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576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95300" indent="-495300" algn="l" rtl="0" eaLnBrk="1" fontAlgn="base" hangingPunct="1">
        <a:spcBef>
          <a:spcPct val="0"/>
        </a:spcBef>
        <a:spcAft>
          <a:spcPct val="0"/>
        </a:spcAft>
        <a:defRPr sz="1800" b="0" i="0">
          <a:solidFill>
            <a:srgbClr val="000000"/>
          </a:solidFill>
          <a:latin typeface="Proxima Nova Rg" panose="02000506030000020004" pitchFamily="50" charset="0"/>
          <a:ea typeface="ＭＳ Ｐゴシック" charset="-128"/>
          <a:cs typeface="Proxima Nova Rg" panose="02000506030000020004" pitchFamily="50" charset="0"/>
        </a:defRPr>
      </a:lvl1pPr>
      <a:lvl2pPr marL="495300" indent="-4953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  <a:ea typeface="ＭＳ Ｐゴシック" charset="-128"/>
          <a:cs typeface="ＭＳ Ｐゴシック" charset="-128"/>
        </a:defRPr>
      </a:lvl2pPr>
      <a:lvl3pPr marL="495300" indent="-4953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  <a:ea typeface="ＭＳ Ｐゴシック" charset="-128"/>
          <a:cs typeface="ＭＳ Ｐゴシック" charset="-128"/>
        </a:defRPr>
      </a:lvl3pPr>
      <a:lvl4pPr marL="495300" indent="-4953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  <a:ea typeface="ＭＳ Ｐゴシック" charset="-128"/>
          <a:cs typeface="ＭＳ Ｐゴシック" charset="-128"/>
        </a:defRPr>
      </a:lvl4pPr>
      <a:lvl5pPr marL="495300" indent="-4953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  <a:ea typeface="ＭＳ Ｐゴシック" charset="-128"/>
          <a:cs typeface="ＭＳ Ｐゴシック" charset="-128"/>
        </a:defRPr>
      </a:lvl5pPr>
      <a:lvl6pPr marL="8382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</a:defRPr>
      </a:lvl6pPr>
      <a:lvl7pPr marL="11811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</a:defRPr>
      </a:lvl7pPr>
      <a:lvl8pPr marL="15240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</a:defRPr>
      </a:lvl8pPr>
      <a:lvl9pPr marL="1866900" algn="l" rtl="0" eaLnBrk="1" fontAlgn="base" hangingPunct="1">
        <a:spcBef>
          <a:spcPct val="0"/>
        </a:spcBef>
        <a:spcAft>
          <a:spcPct val="0"/>
        </a:spcAft>
        <a:defRPr sz="1800" b="1" i="1">
          <a:solidFill>
            <a:schemeClr val="tx2"/>
          </a:solidFill>
          <a:latin typeface="Andale Mono" charset="0"/>
        </a:defRPr>
      </a:lvl9pPr>
    </p:titleStyle>
    <p:bodyStyle>
      <a:lvl1pPr marL="134541" indent="-134541" algn="l" rtl="0" eaLnBrk="1" fontAlgn="base" hangingPunct="1">
        <a:lnSpc>
          <a:spcPct val="120000"/>
        </a:lnSpc>
        <a:spcBef>
          <a:spcPct val="40000"/>
        </a:spcBef>
        <a:spcAft>
          <a:spcPct val="10000"/>
        </a:spcAft>
        <a:buFont typeface="Arial" panose="020B0604020202020204" pitchFamily="34" charset="0"/>
        <a:buChar char="−"/>
        <a:defRPr sz="1200" b="0" i="0">
          <a:solidFill>
            <a:srgbClr val="000000"/>
          </a:solidFill>
          <a:latin typeface="Proxima Nova Rg" panose="02000506030000020004" pitchFamily="50" charset="0"/>
          <a:ea typeface="ＭＳ Ｐゴシック" charset="-128"/>
          <a:cs typeface="Proxima Nova Rg" panose="02000506030000020004" pitchFamily="50" charset="0"/>
        </a:defRPr>
      </a:lvl1pPr>
      <a:lvl2pPr marL="267891" indent="-123825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−"/>
        <a:defRPr sz="1200" b="0" i="0">
          <a:solidFill>
            <a:srgbClr val="000000"/>
          </a:solidFill>
          <a:latin typeface="Proxima Nova Rg" panose="02000506030000020004" pitchFamily="50" charset="0"/>
          <a:ea typeface="ＭＳ Ｐゴシック" charset="-128"/>
          <a:cs typeface="Proxima Nova Rg" panose="02000506030000020004" pitchFamily="50" charset="0"/>
        </a:defRPr>
      </a:lvl2pPr>
      <a:lvl3pPr marL="402431" indent="-121444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−"/>
        <a:defRPr sz="1200" b="0" i="0">
          <a:solidFill>
            <a:srgbClr val="000000"/>
          </a:solidFill>
          <a:latin typeface="Proxima Nova Rg" panose="02000506030000020004" pitchFamily="50" charset="0"/>
          <a:ea typeface="ＭＳ Ｐゴシック" charset="-128"/>
          <a:cs typeface="Proxima Nova Rg" panose="02000506030000020004" pitchFamily="50" charset="0"/>
        </a:defRPr>
      </a:lvl3pPr>
      <a:lvl4pPr marL="536972" indent="-111919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−"/>
        <a:defRPr sz="1200" b="0" i="0">
          <a:solidFill>
            <a:srgbClr val="000000"/>
          </a:solidFill>
          <a:latin typeface="Proxima Nova Rg" panose="02000506030000020004" pitchFamily="50" charset="0"/>
          <a:ea typeface="ＭＳ Ｐゴシック" charset="-128"/>
          <a:cs typeface="Proxima Nova Rg" panose="02000506030000020004" pitchFamily="50" charset="0"/>
        </a:defRPr>
      </a:lvl4pPr>
      <a:lvl5pPr marL="670322" indent="-109538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Font typeface="Arial" panose="020B0604020202020204" pitchFamily="34" charset="0"/>
        <a:buChar char="−"/>
        <a:defRPr sz="1200" b="0" i="0">
          <a:solidFill>
            <a:srgbClr val="000000"/>
          </a:solidFill>
          <a:latin typeface="Proxima Nova Rg" panose="02000506030000020004" pitchFamily="50" charset="0"/>
          <a:ea typeface="ＭＳ Ｐゴシック" charset="-128"/>
          <a:cs typeface="Proxima Nova Rg" panose="02000506030000020004" pitchFamily="50" charset="0"/>
        </a:defRPr>
      </a:lvl5pPr>
      <a:lvl6pPr marL="1885950" indent="-17145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sp6NVrpKHI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lum bright="-4000" contrast="24000"/>
          </a:blip>
          <a:srcRect/>
          <a:stretch>
            <a:fillRect/>
          </a:stretch>
        </p:blipFill>
        <p:spPr bwMode="auto">
          <a:xfrm>
            <a:off x="4151784" y="0"/>
            <a:ext cx="92245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95400" y="505178"/>
            <a:ext cx="11496600" cy="2203742"/>
          </a:xfrm>
        </p:spPr>
        <p:txBody>
          <a:bodyPr/>
          <a:lstStyle/>
          <a:p>
            <a:r>
              <a:rPr lang="de-DE" sz="3200" dirty="0"/>
              <a:t>Sonic </a:t>
            </a:r>
            <a:br>
              <a:rPr lang="de-DE" sz="3200" dirty="0"/>
            </a:br>
            <a:r>
              <a:rPr lang="de-DE" sz="3200" dirty="0"/>
              <a:t>Interaction </a:t>
            </a:r>
            <a:br>
              <a:rPr lang="de-DE" sz="3200" dirty="0"/>
            </a:br>
            <a:r>
              <a:rPr lang="de-DE" sz="3200" dirty="0"/>
              <a:t>Design</a:t>
            </a:r>
            <a:br>
              <a:rPr lang="de-DE" dirty="0"/>
            </a:br>
            <a:r>
              <a:rPr lang="de-DE" dirty="0"/>
              <a:t>		</a:t>
            </a:r>
            <a:br>
              <a:rPr lang="de-DE" dirty="0"/>
            </a:br>
            <a:r>
              <a:rPr lang="de-DE" dirty="0" err="1"/>
              <a:t>Exploring</a:t>
            </a:r>
            <a:r>
              <a:rPr lang="de-DE" dirty="0"/>
              <a:t> Sound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“</a:t>
            </a:r>
            <a:r>
              <a:rPr lang="en-US" dirty="0" err="1"/>
              <a:t>previs</a:t>
            </a:r>
            <a:r>
              <a:rPr lang="en-US" dirty="0"/>
              <a:t>”</a:t>
            </a:r>
          </a:p>
        </p:txBody>
      </p:sp>
      <p:pic>
        <p:nvPicPr>
          <p:cNvPr id="4" name="Bild 3" descr="charts_www.popularnoise.n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59" y="404664"/>
            <a:ext cx="875174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08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“</a:t>
            </a:r>
            <a:r>
              <a:rPr lang="en-US" dirty="0" err="1"/>
              <a:t>previs</a:t>
            </a:r>
            <a:r>
              <a:rPr lang="en-US" dirty="0"/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4"/>
          <a:stretch/>
        </p:blipFill>
        <p:spPr>
          <a:xfrm>
            <a:off x="3687759" y="434414"/>
            <a:ext cx="8504241" cy="5898968"/>
          </a:xfrm>
        </p:spPr>
      </p:pic>
    </p:spTree>
    <p:extLst>
      <p:ext uri="{BB962C8B-B14F-4D97-AF65-F5344CB8AC3E}">
        <p14:creationId xmlns:p14="http://schemas.microsoft.com/office/powerpoint/2010/main" val="104729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“</a:t>
            </a:r>
            <a:r>
              <a:rPr lang="en-US" dirty="0" err="1"/>
              <a:t>previs</a:t>
            </a:r>
            <a:r>
              <a:rPr lang="en-US" dirty="0"/>
              <a:t>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7728" y="116632"/>
            <a:ext cx="8208912" cy="6252999"/>
          </a:xfrm>
        </p:spPr>
      </p:pic>
      <p:sp>
        <p:nvSpPr>
          <p:cNvPr id="7" name="TextBox 6"/>
          <p:cNvSpPr txBox="1"/>
          <p:nvPr/>
        </p:nvSpPr>
        <p:spPr>
          <a:xfrm>
            <a:off x="3998158" y="6394805"/>
            <a:ext cx="48910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Middleton’s gesture-analysis diagram of Madonna: </a:t>
            </a:r>
            <a:r>
              <a:rPr lang="en-US" sz="900" i="1" u="sng" dirty="0">
                <a:hlinkClick r:id="rId3"/>
              </a:rPr>
              <a:t>Where’s the Party</a:t>
            </a:r>
            <a:r>
              <a:rPr lang="en-US" sz="900" i="1" u="sng" dirty="0"/>
              <a:t> (from: </a:t>
            </a:r>
            <a:r>
              <a:rPr lang="en-US" sz="900" i="1" u="sng" dirty="0" err="1"/>
              <a:t>Zeiner-Henriksen</a:t>
            </a:r>
            <a:r>
              <a:rPr lang="en-US" sz="900" i="1" u="sng" dirty="0"/>
              <a:t>, 2010)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61699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“</a:t>
            </a:r>
            <a:r>
              <a:rPr lang="en-US" dirty="0" err="1"/>
              <a:t>previs</a:t>
            </a:r>
            <a:r>
              <a:rPr lang="en-US" dirty="0"/>
              <a:t>”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6187FD8E-1B3E-D14A-897E-5C27205F1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59696" y="336358"/>
            <a:ext cx="8136904" cy="6281387"/>
          </a:xfrm>
        </p:spPr>
      </p:pic>
    </p:spTree>
    <p:extLst>
      <p:ext uri="{BB962C8B-B14F-4D97-AF65-F5344CB8AC3E}">
        <p14:creationId xmlns:p14="http://schemas.microsoft.com/office/powerpoint/2010/main" val="213544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“</a:t>
            </a:r>
            <a:r>
              <a:rPr lang="en-US" dirty="0" err="1"/>
              <a:t>previs</a:t>
            </a:r>
            <a:r>
              <a:rPr lang="en-US" dirty="0"/>
              <a:t>”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31978A5-7D45-3E42-BD4B-87103410A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281"/>
          <a:stretch/>
        </p:blipFill>
        <p:spPr>
          <a:xfrm>
            <a:off x="191345" y="1419578"/>
            <a:ext cx="120006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8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“</a:t>
            </a:r>
            <a:r>
              <a:rPr lang="en-US" dirty="0" err="1"/>
              <a:t>previs</a:t>
            </a:r>
            <a:r>
              <a:rPr lang="en-US" dirty="0"/>
              <a:t>”</a:t>
            </a:r>
          </a:p>
        </p:txBody>
      </p:sp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31978A5-7D45-3E42-BD4B-87103410A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04"/>
          <a:stretch/>
        </p:blipFill>
        <p:spPr>
          <a:xfrm>
            <a:off x="0" y="1430218"/>
            <a:ext cx="12737857" cy="5184576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84D278A-35DD-FC48-8DFD-AD164702D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68" r="52519" b="4848"/>
          <a:stretch/>
        </p:blipFill>
        <p:spPr>
          <a:xfrm>
            <a:off x="191345" y="5949280"/>
            <a:ext cx="11017224" cy="40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9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“</a:t>
            </a:r>
            <a:r>
              <a:rPr lang="en-US" dirty="0" err="1"/>
              <a:t>previs</a:t>
            </a:r>
            <a:r>
              <a:rPr lang="en-US" dirty="0"/>
              <a:t>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23608"/>
            <a:ext cx="5652268" cy="6719920"/>
          </a:xfrm>
        </p:spPr>
      </p:pic>
    </p:spTree>
    <p:extLst>
      <p:ext uri="{BB962C8B-B14F-4D97-AF65-F5344CB8AC3E}">
        <p14:creationId xmlns:p14="http://schemas.microsoft.com/office/powerpoint/2010/main" val="478707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60C83B-C71A-CD48-9449-5C7F72B5E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85" y="-73945"/>
            <a:ext cx="12428659" cy="700588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1D0EA052-319A-B848-949B-788010A2CC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505178"/>
            <a:ext cx="11496600" cy="691574"/>
          </a:xfrm>
        </p:spPr>
        <p:txBody>
          <a:bodyPr anchor="t"/>
          <a:lstStyle/>
          <a:p>
            <a:r>
              <a:rPr lang="de-DE" sz="3200" dirty="0"/>
              <a:t>The Sound </a:t>
            </a:r>
            <a:r>
              <a:rPr lang="de-DE" sz="3200" dirty="0" err="1"/>
              <a:t>of</a:t>
            </a:r>
            <a:r>
              <a:rPr lang="de-DE" sz="3200" dirty="0"/>
              <a:t> COS</a:t>
            </a:r>
            <a:br>
              <a:rPr lang="de-DE" sz="3200" dirty="0"/>
            </a:b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D780F01-F761-4542-8B5B-02910BA87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6330337"/>
            <a:ext cx="3528392" cy="328075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https://</a:t>
            </a:r>
            <a:r>
              <a:rPr lang="de-DE" dirty="0" err="1"/>
              <a:t>www.youtube.com</a:t>
            </a:r>
            <a:r>
              <a:rPr lang="de-DE" dirty="0"/>
              <a:t>/</a:t>
            </a:r>
            <a:r>
              <a:rPr lang="de-DE" dirty="0" err="1"/>
              <a:t>watch?v</a:t>
            </a:r>
            <a:r>
              <a:rPr lang="de-DE" dirty="0"/>
              <a:t>=HZYUqZ6kjZE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921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A652CA-FD9D-2247-8237-A409E0C8E4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27" b="28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13EA53D-5747-4043-80F3-7212F3E3E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05178"/>
            <a:ext cx="11496600" cy="69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18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2pPr>
            <a:lvl3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3pPr>
            <a:lvl4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4pPr>
            <a:lvl5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5pPr>
            <a:lvl6pPr marL="8382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6pPr>
            <a:lvl7pPr marL="11811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7pPr>
            <a:lvl8pPr marL="15240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8pPr>
            <a:lvl9pPr marL="1866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9pPr>
          </a:lstStyle>
          <a:p>
            <a:r>
              <a:rPr lang="de-DE" sz="3200" kern="0" dirty="0">
                <a:solidFill>
                  <a:schemeClr val="tx1"/>
                </a:solidFill>
              </a:rPr>
              <a:t>Wall-E Animation Foley </a:t>
            </a:r>
            <a:r>
              <a:rPr lang="de-DE" sz="3200" kern="0" dirty="0" err="1">
                <a:solidFill>
                  <a:schemeClr val="tx1"/>
                </a:solidFill>
              </a:rPr>
              <a:t>and</a:t>
            </a:r>
            <a:r>
              <a:rPr lang="de-DE" sz="3200" kern="0" dirty="0">
                <a:solidFill>
                  <a:schemeClr val="tx1"/>
                </a:solidFill>
              </a:rPr>
              <a:t> Sound Design</a:t>
            </a:r>
            <a:endParaRPr lang="de-DE" kern="0" dirty="0">
              <a:solidFill>
                <a:schemeClr val="tx1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242717A-BD98-9145-BA21-26F9B69F283A}"/>
              </a:ext>
            </a:extLst>
          </p:cNvPr>
          <p:cNvSpPr txBox="1">
            <a:spLocks/>
          </p:cNvSpPr>
          <p:nvPr/>
        </p:nvSpPr>
        <p:spPr bwMode="auto">
          <a:xfrm>
            <a:off x="695400" y="6330337"/>
            <a:ext cx="4320480" cy="3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34541" indent="-134541" algn="l" rtl="0" eaLnBrk="1" fontAlgn="base" hangingPunct="1">
              <a:lnSpc>
                <a:spcPct val="120000"/>
              </a:lnSpc>
              <a:spcBef>
                <a:spcPct val="40000"/>
              </a:spcBef>
              <a:spcAft>
                <a:spcPct val="10000"/>
              </a:spcAft>
              <a:buSzPct val="100000"/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267891" indent="-135731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2pPr>
            <a:lvl3pPr marL="402431" indent="-122635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3pPr>
            <a:lvl4pPr marL="536972" indent="-1143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4pPr>
            <a:lvl5pPr marL="670322" indent="-109538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5pPr>
            <a:lvl6pPr marL="18859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288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5717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9146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de-DE" kern="0" dirty="0">
                <a:solidFill>
                  <a:schemeClr val="tx1"/>
                </a:solidFill>
              </a:rPr>
              <a:t>https://</a:t>
            </a:r>
            <a:r>
              <a:rPr lang="de-DE" kern="0" dirty="0" err="1">
                <a:solidFill>
                  <a:schemeClr val="tx1"/>
                </a:solidFill>
              </a:rPr>
              <a:t>www.youtube.com</a:t>
            </a:r>
            <a:r>
              <a:rPr lang="de-DE" kern="0" dirty="0">
                <a:solidFill>
                  <a:schemeClr val="tx1"/>
                </a:solidFill>
              </a:rPr>
              <a:t>/</a:t>
            </a:r>
            <a:r>
              <a:rPr lang="de-DE" kern="0" dirty="0" err="1">
                <a:solidFill>
                  <a:schemeClr val="tx1"/>
                </a:solidFill>
              </a:rPr>
              <a:t>watch?v</a:t>
            </a:r>
            <a:r>
              <a:rPr lang="de-DE" kern="0" dirty="0">
                <a:solidFill>
                  <a:schemeClr val="tx1"/>
                </a:solidFill>
              </a:rPr>
              <a:t>=0IPxIvbc_cs&amp;t=579s</a:t>
            </a:r>
            <a:endParaRPr lang="de-CH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9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98C5D59-D048-EE45-888C-E98AF41A8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6"/>
          <a:stretch/>
        </p:blipFill>
        <p:spPr>
          <a:xfrm>
            <a:off x="0" y="0"/>
            <a:ext cx="12192000" cy="6995533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1A6D0BF-37F4-DF44-81E8-A60983ED7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05178"/>
            <a:ext cx="11496600" cy="69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18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2pPr>
            <a:lvl3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3pPr>
            <a:lvl4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4pPr>
            <a:lvl5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5pPr>
            <a:lvl6pPr marL="8382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6pPr>
            <a:lvl7pPr marL="11811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7pPr>
            <a:lvl8pPr marL="15240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8pPr>
            <a:lvl9pPr marL="1866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9pPr>
          </a:lstStyle>
          <a:p>
            <a:r>
              <a:rPr lang="de-DE" sz="3200" kern="0" dirty="0">
                <a:solidFill>
                  <a:schemeClr val="tx1"/>
                </a:solidFill>
              </a:rPr>
              <a:t>The Magic </a:t>
            </a:r>
            <a:r>
              <a:rPr lang="de-DE" sz="3200" kern="0" dirty="0" err="1">
                <a:solidFill>
                  <a:schemeClr val="tx1"/>
                </a:solidFill>
              </a:rPr>
              <a:t>of</a:t>
            </a:r>
            <a:r>
              <a:rPr lang="de-DE" sz="3200" kern="0" dirty="0">
                <a:solidFill>
                  <a:schemeClr val="tx1"/>
                </a:solidFill>
              </a:rPr>
              <a:t> Making Sound</a:t>
            </a:r>
            <a:endParaRPr lang="de-DE" kern="0" dirty="0">
              <a:solidFill>
                <a:schemeClr val="tx1"/>
              </a:solidFill>
            </a:endParaRP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705EBAAA-CED0-6942-88EB-7696525E3A7F}"/>
              </a:ext>
            </a:extLst>
          </p:cNvPr>
          <p:cNvSpPr txBox="1">
            <a:spLocks/>
          </p:cNvSpPr>
          <p:nvPr/>
        </p:nvSpPr>
        <p:spPr bwMode="auto">
          <a:xfrm>
            <a:off x="695400" y="6330337"/>
            <a:ext cx="4320480" cy="3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34541" indent="-134541" algn="l" rtl="0" eaLnBrk="1" fontAlgn="base" hangingPunct="1">
              <a:lnSpc>
                <a:spcPct val="120000"/>
              </a:lnSpc>
              <a:spcBef>
                <a:spcPct val="40000"/>
              </a:spcBef>
              <a:spcAft>
                <a:spcPct val="10000"/>
              </a:spcAft>
              <a:buSzPct val="100000"/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267891" indent="-135731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2pPr>
            <a:lvl3pPr marL="402431" indent="-122635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3pPr>
            <a:lvl4pPr marL="536972" indent="-1143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4pPr>
            <a:lvl5pPr marL="670322" indent="-109538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5pPr>
            <a:lvl6pPr marL="18859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288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5717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9146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de-DE" kern="0" dirty="0">
                <a:solidFill>
                  <a:schemeClr val="tx1"/>
                </a:solidFill>
              </a:rPr>
              <a:t>https://</a:t>
            </a:r>
            <a:r>
              <a:rPr lang="de-DE" kern="0" dirty="0" err="1">
                <a:solidFill>
                  <a:schemeClr val="tx1"/>
                </a:solidFill>
              </a:rPr>
              <a:t>www.youtube.com</a:t>
            </a:r>
            <a:r>
              <a:rPr lang="de-DE" kern="0" dirty="0">
                <a:solidFill>
                  <a:schemeClr val="tx1"/>
                </a:solidFill>
              </a:rPr>
              <a:t>/</a:t>
            </a:r>
            <a:r>
              <a:rPr lang="de-DE" kern="0" dirty="0" err="1">
                <a:solidFill>
                  <a:schemeClr val="tx1"/>
                </a:solidFill>
              </a:rPr>
              <a:t>watch?v</a:t>
            </a:r>
            <a:r>
              <a:rPr lang="de-DE" kern="0" dirty="0">
                <a:solidFill>
                  <a:schemeClr val="tx1"/>
                </a:solidFill>
              </a:rPr>
              <a:t>=UO3N_PRIgX0</a:t>
            </a:r>
            <a:endParaRPr lang="de-CH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0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C18E11-5FDC-A441-AA46-08432764E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" r="4153"/>
          <a:stretch/>
        </p:blipFill>
        <p:spPr>
          <a:xfrm>
            <a:off x="0" y="25718"/>
            <a:ext cx="12192000" cy="683228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3F44949-1B16-F247-A4B1-FB5E2507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05178"/>
            <a:ext cx="7632848" cy="69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18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2pPr>
            <a:lvl3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3pPr>
            <a:lvl4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4pPr>
            <a:lvl5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5pPr>
            <a:lvl6pPr marL="8382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6pPr>
            <a:lvl7pPr marL="11811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7pPr>
            <a:lvl8pPr marL="15240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8pPr>
            <a:lvl9pPr marL="1866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9pPr>
          </a:lstStyle>
          <a:p>
            <a:r>
              <a:rPr lang="de-DE" sz="3200" kern="0" dirty="0">
                <a:solidFill>
                  <a:schemeClr val="tx1"/>
                </a:solidFill>
              </a:rPr>
              <a:t>The </a:t>
            </a:r>
            <a:r>
              <a:rPr lang="de-DE" sz="3200" kern="0" dirty="0" err="1">
                <a:solidFill>
                  <a:schemeClr val="tx1"/>
                </a:solidFill>
              </a:rPr>
              <a:t>History</a:t>
            </a:r>
            <a:r>
              <a:rPr lang="de-DE" sz="3200" kern="0" dirty="0">
                <a:solidFill>
                  <a:schemeClr val="tx1"/>
                </a:solidFill>
              </a:rPr>
              <a:t> </a:t>
            </a:r>
            <a:r>
              <a:rPr lang="de-DE" sz="3200" kern="0" dirty="0" err="1">
                <a:solidFill>
                  <a:schemeClr val="tx1"/>
                </a:solidFill>
              </a:rPr>
              <a:t>of</a:t>
            </a:r>
            <a:r>
              <a:rPr lang="de-DE" sz="3200" kern="0" dirty="0">
                <a:solidFill>
                  <a:schemeClr val="tx1"/>
                </a:solidFill>
              </a:rPr>
              <a:t> Sound at </a:t>
            </a:r>
            <a:r>
              <a:rPr lang="de-DE" sz="3200" kern="0" dirty="0" err="1">
                <a:solidFill>
                  <a:schemeClr val="tx1"/>
                </a:solidFill>
              </a:rPr>
              <a:t>the</a:t>
            </a:r>
            <a:r>
              <a:rPr lang="de-DE" sz="3200" kern="0" dirty="0">
                <a:solidFill>
                  <a:schemeClr val="tx1"/>
                </a:solidFill>
              </a:rPr>
              <a:t> Movies</a:t>
            </a:r>
            <a:endParaRPr lang="de-DE" kern="0" dirty="0">
              <a:solidFill>
                <a:schemeClr val="tx1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415964E-A0DF-CF46-808A-B5113D83119D}"/>
              </a:ext>
            </a:extLst>
          </p:cNvPr>
          <p:cNvSpPr txBox="1">
            <a:spLocks/>
          </p:cNvSpPr>
          <p:nvPr/>
        </p:nvSpPr>
        <p:spPr bwMode="auto">
          <a:xfrm>
            <a:off x="695400" y="6330337"/>
            <a:ext cx="3528392" cy="3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34541" indent="-134541" algn="l" rtl="0" eaLnBrk="1" fontAlgn="base" hangingPunct="1">
              <a:lnSpc>
                <a:spcPct val="120000"/>
              </a:lnSpc>
              <a:spcBef>
                <a:spcPct val="40000"/>
              </a:spcBef>
              <a:spcAft>
                <a:spcPct val="10000"/>
              </a:spcAft>
              <a:buSzPct val="100000"/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267891" indent="-135731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2pPr>
            <a:lvl3pPr marL="402431" indent="-122635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3pPr>
            <a:lvl4pPr marL="536972" indent="-1143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4pPr>
            <a:lvl5pPr marL="670322" indent="-109538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5pPr>
            <a:lvl6pPr marL="18859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288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5717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9146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de-DE" kern="0" dirty="0">
                <a:solidFill>
                  <a:schemeClr val="tx1"/>
                </a:solidFill>
              </a:rPr>
              <a:t>https://</a:t>
            </a:r>
            <a:r>
              <a:rPr lang="de-DE" kern="0" dirty="0" err="1">
                <a:solidFill>
                  <a:schemeClr val="tx1"/>
                </a:solidFill>
              </a:rPr>
              <a:t>www.youtube.com</a:t>
            </a:r>
            <a:r>
              <a:rPr lang="de-DE" kern="0" dirty="0">
                <a:solidFill>
                  <a:schemeClr val="tx1"/>
                </a:solidFill>
              </a:rPr>
              <a:t>/</a:t>
            </a:r>
            <a:r>
              <a:rPr lang="de-DE" kern="0" dirty="0" err="1">
                <a:solidFill>
                  <a:schemeClr val="tx1"/>
                </a:solidFill>
              </a:rPr>
              <a:t>watch?v</a:t>
            </a:r>
            <a:r>
              <a:rPr lang="de-DE" kern="0" dirty="0">
                <a:solidFill>
                  <a:schemeClr val="tx1"/>
                </a:solidFill>
              </a:rPr>
              <a:t>=Ot5IryUt9SM</a:t>
            </a:r>
            <a:endParaRPr lang="de-CH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5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DFDE60-7E65-8A46-9DF7-D0B3C745B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73"/>
          <a:stretch/>
        </p:blipFill>
        <p:spPr>
          <a:xfrm>
            <a:off x="0" y="11585"/>
            <a:ext cx="12265920" cy="6823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C73A3E-495A-E841-B228-EA62732801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505178"/>
            <a:ext cx="10585176" cy="691574"/>
          </a:xfrm>
        </p:spPr>
        <p:txBody>
          <a:bodyPr anchor="t"/>
          <a:lstStyle/>
          <a:p>
            <a:r>
              <a:rPr lang="de-DE" sz="3200" dirty="0">
                <a:solidFill>
                  <a:schemeClr val="tx1"/>
                </a:solidFill>
              </a:rPr>
              <a:t>Sound Design - Star </a:t>
            </a:r>
            <a:r>
              <a:rPr lang="de-DE" sz="3200" dirty="0" err="1">
                <a:solidFill>
                  <a:schemeClr val="tx1"/>
                </a:solidFill>
              </a:rPr>
              <a:t>Wars</a:t>
            </a:r>
            <a:r>
              <a:rPr lang="de-DE" sz="3200" dirty="0">
                <a:solidFill>
                  <a:schemeClr val="tx1"/>
                </a:solidFill>
              </a:rPr>
              <a:t> Episode II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58A42C22-A243-B848-BC69-7C3CD63FC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6330337"/>
            <a:ext cx="3528392" cy="32807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https://</a:t>
            </a:r>
            <a:r>
              <a:rPr lang="de-DE" dirty="0" err="1">
                <a:solidFill>
                  <a:schemeClr val="tx1"/>
                </a:solidFill>
              </a:rPr>
              <a:t>www.youtube.com</a:t>
            </a:r>
            <a:r>
              <a:rPr lang="de-DE" dirty="0">
                <a:solidFill>
                  <a:schemeClr val="tx1"/>
                </a:solidFill>
              </a:rPr>
              <a:t>/</a:t>
            </a:r>
            <a:r>
              <a:rPr lang="de-DE" dirty="0" err="1">
                <a:solidFill>
                  <a:schemeClr val="tx1"/>
                </a:solidFill>
              </a:rPr>
              <a:t>watch?v</a:t>
            </a:r>
            <a:r>
              <a:rPr lang="de-DE" dirty="0">
                <a:solidFill>
                  <a:schemeClr val="tx1"/>
                </a:solidFill>
              </a:rPr>
              <a:t>=5ogCVi0WqrQ</a:t>
            </a:r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88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arrypotte_goblet_wand"/>
          <p:cNvPicPr>
            <a:picLocks noChangeAspect="1" noChangeArrowheads="1"/>
          </p:cNvPicPr>
          <p:nvPr/>
        </p:nvPicPr>
        <p:blipFill>
          <a:blip r:embed="rId3">
            <a:lum bright="-8000" contrast="8000"/>
          </a:blip>
          <a:srcRect r="28648"/>
          <a:stretch>
            <a:fillRect/>
          </a:stretch>
        </p:blipFill>
        <p:spPr bwMode="auto">
          <a:xfrm>
            <a:off x="3860134" y="1556792"/>
            <a:ext cx="8331866" cy="4986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and Action: Who‘s in Charge Here?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BFFF34B-C6DA-4174-B01D-38267E520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447800"/>
            <a:ext cx="3024336" cy="41148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„Every </a:t>
            </a:r>
            <a:r>
              <a:rPr lang="de-DE" dirty="0" err="1"/>
              <a:t>sufficiently</a:t>
            </a:r>
            <a:r>
              <a:rPr lang="de-DE" dirty="0"/>
              <a:t> </a:t>
            </a:r>
            <a:r>
              <a:rPr lang="de-DE" dirty="0" err="1"/>
              <a:t>advanced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indistinguishable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Magic.“</a:t>
            </a:r>
            <a:br>
              <a:rPr lang="de-DE" dirty="0"/>
            </a:br>
            <a:br>
              <a:rPr lang="de-DE" dirty="0"/>
            </a:br>
            <a:r>
              <a:rPr lang="de-DE" dirty="0"/>
              <a:t>Arthur C. Clarke</a:t>
            </a:r>
            <a:endParaRPr lang="de-CH" dirty="0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1905000" y="0"/>
            <a:ext cx="815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82600" indent="-33338" defTabSz="642938">
              <a:spcBef>
                <a:spcPct val="0"/>
              </a:spcBef>
            </a:pPr>
            <a:endParaRPr lang="de-DE" sz="2100" b="1" dirty="0">
              <a:latin typeface="Lucida Sans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E37CE4-0446-2041-AB0C-1B00A1F2C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6" r="3493"/>
          <a:stretch/>
        </p:blipFill>
        <p:spPr>
          <a:xfrm>
            <a:off x="0" y="-17747"/>
            <a:ext cx="12192000" cy="687574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73D003B-AC1E-564A-87CE-7B096D6CF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505178"/>
            <a:ext cx="9505056" cy="69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0"/>
              </a:spcBef>
              <a:spcAft>
                <a:spcPct val="0"/>
              </a:spcAft>
              <a:defRPr sz="18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2pPr>
            <a:lvl3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3pPr>
            <a:lvl4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4pPr>
            <a:lvl5pPr marL="495300" indent="-4953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  <a:ea typeface="ＭＳ Ｐゴシック" charset="-128"/>
                <a:cs typeface="ＭＳ Ｐゴシック" charset="-128"/>
              </a:defRPr>
            </a:lvl5pPr>
            <a:lvl6pPr marL="8382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6pPr>
            <a:lvl7pPr marL="11811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7pPr>
            <a:lvl8pPr marL="15240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8pPr>
            <a:lvl9pPr marL="1866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1">
                <a:solidFill>
                  <a:schemeClr val="tx2"/>
                </a:solidFill>
                <a:latin typeface="Andale Mono" charset="0"/>
              </a:defRPr>
            </a:lvl9pPr>
          </a:lstStyle>
          <a:p>
            <a:r>
              <a:rPr lang="de-DE" sz="3200" kern="0" dirty="0">
                <a:solidFill>
                  <a:schemeClr val="tx1"/>
                </a:solidFill>
              </a:rPr>
              <a:t>The Sound </a:t>
            </a:r>
            <a:r>
              <a:rPr lang="de-DE" sz="3200" kern="0" dirty="0" err="1">
                <a:solidFill>
                  <a:schemeClr val="tx1"/>
                </a:solidFill>
              </a:rPr>
              <a:t>of</a:t>
            </a:r>
            <a:r>
              <a:rPr lang="de-DE" sz="3200" kern="0" dirty="0">
                <a:solidFill>
                  <a:schemeClr val="tx1"/>
                </a:solidFill>
              </a:rPr>
              <a:t> Blade Runner 2049</a:t>
            </a:r>
            <a:endParaRPr lang="de-DE" kern="0" dirty="0">
              <a:solidFill>
                <a:schemeClr val="tx1"/>
              </a:solidFill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F63ACCC-7D39-614D-B77D-C9DBEE1498D1}"/>
              </a:ext>
            </a:extLst>
          </p:cNvPr>
          <p:cNvSpPr txBox="1">
            <a:spLocks/>
          </p:cNvSpPr>
          <p:nvPr/>
        </p:nvSpPr>
        <p:spPr bwMode="auto">
          <a:xfrm>
            <a:off x="697991" y="6330337"/>
            <a:ext cx="4320480" cy="32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34541" indent="-134541" algn="l" rtl="0" eaLnBrk="1" fontAlgn="base" hangingPunct="1">
              <a:lnSpc>
                <a:spcPct val="120000"/>
              </a:lnSpc>
              <a:spcBef>
                <a:spcPct val="40000"/>
              </a:spcBef>
              <a:spcAft>
                <a:spcPct val="10000"/>
              </a:spcAft>
              <a:buSzPct val="100000"/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1pPr>
            <a:lvl2pPr marL="267891" indent="-135731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2pPr>
            <a:lvl3pPr marL="402431" indent="-122635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3pPr>
            <a:lvl4pPr marL="536972" indent="-11430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4pPr>
            <a:lvl5pPr marL="670322" indent="-109538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200" b="0" i="0">
                <a:solidFill>
                  <a:srgbClr val="000000"/>
                </a:solidFill>
                <a:latin typeface="Proxima Nova Rg" panose="02000506030000020004" pitchFamily="50" charset="0"/>
                <a:ea typeface="ＭＳ Ｐゴシック" charset="-128"/>
                <a:cs typeface="Proxima Nova Rg" panose="02000506030000020004" pitchFamily="50" charset="0"/>
              </a:defRPr>
            </a:lvl5pPr>
            <a:lvl6pPr marL="18859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2288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5717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2914650" indent="-171450" algn="l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kern="0" dirty="0">
                <a:solidFill>
                  <a:schemeClr val="tx1"/>
                </a:solidFill>
              </a:rPr>
              <a:t>https://</a:t>
            </a:r>
            <a:r>
              <a:rPr lang="de-DE" kern="0" dirty="0" err="1">
                <a:solidFill>
                  <a:schemeClr val="tx1"/>
                </a:solidFill>
              </a:rPr>
              <a:t>www.youtube.com</a:t>
            </a:r>
            <a:r>
              <a:rPr lang="de-DE" kern="0" dirty="0">
                <a:solidFill>
                  <a:schemeClr val="tx1"/>
                </a:solidFill>
              </a:rPr>
              <a:t>/</a:t>
            </a:r>
            <a:r>
              <a:rPr lang="de-DE" kern="0" dirty="0" err="1">
                <a:solidFill>
                  <a:schemeClr val="tx1"/>
                </a:solidFill>
              </a:rPr>
              <a:t>watch?v</a:t>
            </a:r>
            <a:r>
              <a:rPr lang="de-DE" kern="0" dirty="0">
                <a:solidFill>
                  <a:schemeClr val="tx1"/>
                </a:solidFill>
              </a:rPr>
              <a:t>=bJvOqXdsEp8</a:t>
            </a:r>
            <a:endParaRPr lang="de-CH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1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99B430-1168-6341-B368-0BA14E20FA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7" r="11196" b="2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67BD354-CAA4-EE4F-8132-ACC291D8D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505178"/>
            <a:ext cx="11496600" cy="691574"/>
          </a:xfrm>
        </p:spPr>
        <p:txBody>
          <a:bodyPr anchor="t"/>
          <a:lstStyle/>
          <a:p>
            <a:r>
              <a:rPr lang="de-DE" sz="3200" dirty="0">
                <a:solidFill>
                  <a:schemeClr val="tx1"/>
                </a:solidFill>
              </a:rPr>
              <a:t>Harry Potter: </a:t>
            </a:r>
            <a:r>
              <a:rPr lang="de-DE" sz="3200" dirty="0" err="1">
                <a:solidFill>
                  <a:schemeClr val="tx1"/>
                </a:solidFill>
              </a:rPr>
              <a:t>What</a:t>
            </a:r>
            <a:r>
              <a:rPr lang="de-DE" sz="3200" dirty="0">
                <a:solidFill>
                  <a:schemeClr val="tx1"/>
                </a:solidFill>
              </a:rPr>
              <a:t> Magic Sounds Like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0CBD6D9B-10C0-E54D-B110-05794AB34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6330337"/>
            <a:ext cx="4320480" cy="32807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https://</a:t>
            </a:r>
            <a:r>
              <a:rPr lang="de-DE" dirty="0" err="1">
                <a:solidFill>
                  <a:schemeClr val="tx1"/>
                </a:solidFill>
              </a:rPr>
              <a:t>www.youtube.com</a:t>
            </a:r>
            <a:r>
              <a:rPr lang="de-DE" dirty="0">
                <a:solidFill>
                  <a:schemeClr val="tx1"/>
                </a:solidFill>
              </a:rPr>
              <a:t>/</a:t>
            </a:r>
            <a:r>
              <a:rPr lang="de-DE" dirty="0" err="1">
                <a:solidFill>
                  <a:schemeClr val="tx1"/>
                </a:solidFill>
              </a:rPr>
              <a:t>watch?v</a:t>
            </a:r>
            <a:r>
              <a:rPr lang="de-DE" dirty="0">
                <a:solidFill>
                  <a:schemeClr val="tx1"/>
                </a:solidFill>
              </a:rPr>
              <a:t>=bJvOqXdsEp8</a:t>
            </a:r>
            <a:endParaRPr lang="de-C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34031"/>
      </p:ext>
    </p:extLst>
  </p:cSld>
  <p:clrMapOvr>
    <a:masterClrMapping/>
  </p:clrMapOvr>
</p:sld>
</file>

<file path=ppt/theme/theme1.xml><?xml version="1.0" encoding="utf-8"?>
<a:theme xmlns:a="http://schemas.openxmlformats.org/drawingml/2006/main" name="IAD-Template ">
  <a:themeElements>
    <a:clrScheme name="Benutzerdefiniert 2">
      <a:dk1>
        <a:srgbClr val="808080"/>
      </a:dk1>
      <a:lt1>
        <a:srgbClr val="FFFFFF"/>
      </a:lt1>
      <a:dk2>
        <a:srgbClr val="009999"/>
      </a:dk2>
      <a:lt2>
        <a:srgbClr val="FFFFFF"/>
      </a:lt2>
      <a:accent1>
        <a:srgbClr val="00CC99"/>
      </a:accent1>
      <a:accent2>
        <a:srgbClr val="3333CC"/>
      </a:accent2>
      <a:accent3>
        <a:srgbClr val="AACACA"/>
      </a:accent3>
      <a:accent4>
        <a:srgbClr val="DADADA"/>
      </a:accent4>
      <a:accent5>
        <a:srgbClr val="AAE2CA"/>
      </a:accent5>
      <a:accent6>
        <a:srgbClr val="2D2DB9"/>
      </a:accent6>
      <a:hlink>
        <a:srgbClr val="0D16B7"/>
      </a:hlink>
      <a:folHlink>
        <a:srgbClr val="002CFF"/>
      </a:folHlink>
    </a:clrScheme>
    <a:fontScheme name="Standarddesign">
      <a:majorFont>
        <a:latin typeface="Andale Mono"/>
        <a:ea typeface=""/>
        <a:cs typeface=""/>
      </a:majorFont>
      <a:minorFont>
        <a:latin typeface="Andale Mo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CFF9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rgbClr val="808080"/>
          </a:outerShdw>
        </a:effec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CFF91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blurRad="63500" dist="107763" dir="2700000" algn="ctr" rotWithShape="0">
            <a:srgbClr val="808080"/>
          </a:outerShdw>
        </a:effec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AD-Template " id="{EAB2E836-FB72-4C83-9EC7-4ACEE7CCCD70}" vid="{2B9779CF-FD1A-44C1-AF7E-E846B3C7649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IAD-Template </Template>
  <TotalTime>1883</TotalTime>
  <Words>256</Words>
  <Application>Microsoft Macintosh PowerPoint</Application>
  <PresentationFormat>Widescreen</PresentationFormat>
  <Paragraphs>37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Andale Mono</vt:lpstr>
      <vt:lpstr>Arial</vt:lpstr>
      <vt:lpstr>Lucida Console</vt:lpstr>
      <vt:lpstr>Lucida Sans</vt:lpstr>
      <vt:lpstr>Proxima Nova Rg</vt:lpstr>
      <vt:lpstr>Times New Roman</vt:lpstr>
      <vt:lpstr>IAD-Template </vt:lpstr>
      <vt:lpstr>Sonic  Interaction  Design    Exploring Sound</vt:lpstr>
      <vt:lpstr>The Sound of COS </vt:lpstr>
      <vt:lpstr>PowerPoint Presentation</vt:lpstr>
      <vt:lpstr>PowerPoint Presentation</vt:lpstr>
      <vt:lpstr>PowerPoint Presentation</vt:lpstr>
      <vt:lpstr>Sound Design - Star Wars Episode II</vt:lpstr>
      <vt:lpstr>Sound and Action: Who‘s in Charge Here?</vt:lpstr>
      <vt:lpstr>PowerPoint Presentation</vt:lpstr>
      <vt:lpstr>Harry Potter: What Magic Sounds Like</vt:lpstr>
      <vt:lpstr>Planning and “previs”</vt:lpstr>
      <vt:lpstr>Planning and “previs”</vt:lpstr>
      <vt:lpstr>Planning and “previs”</vt:lpstr>
      <vt:lpstr>Planning and “previs”</vt:lpstr>
      <vt:lpstr>Planning and “previs”</vt:lpstr>
      <vt:lpstr>Planning and “previs”</vt:lpstr>
      <vt:lpstr>Planning and “previs”</vt:lpstr>
    </vt:vector>
  </TitlesOfParts>
  <Company>ž退]蟨ة䬐뿿킀֓到]蟨ž뿿큰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World is Sound</dc:title>
  <dc:creator>Daniel Hug</dc:creator>
  <cp:lastModifiedBy>Matthias Kappeler</cp:lastModifiedBy>
  <cp:revision>590</cp:revision>
  <cp:lastPrinted>2017-01-09T16:17:26Z</cp:lastPrinted>
  <dcterms:created xsi:type="dcterms:W3CDTF">2014-01-06T07:03:53Z</dcterms:created>
  <dcterms:modified xsi:type="dcterms:W3CDTF">2022-01-11T15:26:37Z</dcterms:modified>
</cp:coreProperties>
</file>